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1" r:id="rId5"/>
    <p:sldId id="262" r:id="rId6"/>
    <p:sldId id="263" r:id="rId7"/>
    <p:sldId id="267" r:id="rId8"/>
    <p:sldId id="270" r:id="rId9"/>
    <p:sldId id="269" r:id="rId10"/>
    <p:sldId id="272" r:id="rId11"/>
    <p:sldId id="265" r:id="rId12"/>
    <p:sldId id="271" r:id="rId13"/>
    <p:sldId id="268" r:id="rId14"/>
    <p:sldId id="257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6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888F79-BADA-46B4-A968-15D999737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275" y="-20637"/>
            <a:ext cx="9144000" cy="2387600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anchor="b">
            <a:normAutofit/>
          </a:bodyPr>
          <a:lstStyle>
            <a:lvl1pPr algn="ctr">
              <a:defRPr sz="8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8522813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48658B-B4E2-482B-8B8B-7324DE48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051CEB4-5605-4F92-9B39-CB24A4B77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997CBB-1B91-4A15-AB3D-B99495A48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8A17F6-3A9C-46A3-ADD6-4D94F4D82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9345B5-5EAF-42DE-A2AE-77B2CF01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76F348E-F5AA-4869-9451-E32AB17E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324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CFD875-0AEE-48C8-AF93-04F62420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A74A7F0-D2CF-4EE6-AA96-C9B2DCC9F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A0937D-0D34-4F54-A68B-86FF73BDD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C7D14E-FFF7-4FDA-84CA-8AD99BEC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5BA7F38-055A-479F-B363-322BC4274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837BF-5B89-4A07-9051-AF79A009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4270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E6E698-ED68-4291-9A9D-11C65CD9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D4B61F3-BBAE-4206-A2FB-5123BE173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688D3A-0F9F-4184-932E-C1E106BE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D58B42-401B-4A20-9BD7-963E1923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650D4C-313F-4FF2-886F-C0CB92F6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36205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5DF0037-B7C1-49FC-BAD8-CD7CC17B2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006A6EE-020A-4A09-9F78-75AE900B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B1830E-D7C5-415D-B455-CF136FC2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747B37-677C-4490-B78D-BEFCA0E7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494392-AE2C-497A-A194-0877E529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2749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397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325563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Изображение выглядит как дерево, трава, внешний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4CA516A-9D99-4664-BAF0-E71369B51B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88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6132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, внешний,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3D5038D-2D34-4FA1-BDC9-2DC604D7D8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50" y="0"/>
            <a:ext cx="59544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7891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0874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146F65-E40D-4E2E-9840-32E8BDC5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5F8BDC0-FBE5-4A6C-9D74-E2E4C89DE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D603F2-89F9-45A8-A7E7-B8997081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077CD5-7336-45F8-BBAB-82F76BC7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CE30CB2-BF9F-41FB-B2C6-F3AA6A7D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443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FCDDD9-ABF0-4DC9-928F-61E7FAF8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46102F-922E-41F0-AE93-C5EF8D8AC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8DEFA72-20A0-44BD-9EE0-F73A62031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C7C8A66-3016-4360-B5FF-A4844E537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638B945-4DC8-4634-8BF2-8E2EB609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271EF5-402F-433F-ACBF-CE2499EF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241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728B93-ED70-44A2-B329-F305CE37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8EC2BC-AB31-4AA0-941B-F63D3203A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2557C03-6949-4B43-88E2-49B50F52D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D5F4B15-8201-4F09-B138-99CB0A73B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BDFA61-DF01-4A6B-A64D-6A6A06210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98316A7-11EE-4EB1-9267-121BBC2C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7A6A1D8-00D7-4BD6-8B8A-20256B0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FA1ED72-814B-4160-9AB0-EF8BAA6B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8712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5ED386-72FA-4E4D-A11F-39B6560C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F544B33-E8C4-4807-917E-9231CD25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DF5DF59-9436-4A75-A495-3D18A632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76BC6D7-0407-48A5-A406-C4D36802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3998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4552CB-2298-46D9-B8AB-F4B8A09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F9A7F4-9853-47B5-9218-C21393530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27F95EA-B546-40E5-955E-973EA04C5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5256-EB4B-4638-A26A-2DFE18B0AEEE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FFF830-B83E-470D-9903-33FD1DB3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C71D2B-DD87-4F95-AE17-6A2EC1C1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="" xmlns:a16="http://schemas.microsoft.com/office/drawing/2014/main" id="{47B89673-269B-483F-B129-9D3CE40FFEE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2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0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s://gorod.oskoluno.ru/f21_146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F1700D-8834-4889-9306-C3786535A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607" y="2533475"/>
            <a:ext cx="9144000" cy="539958"/>
          </a:xfrm>
        </p:spPr>
        <p:txBody>
          <a:bodyPr>
            <a:no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Школьное лесничество </a:t>
            </a:r>
            <a:b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«ЛЕСОВОДЫ»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4459" y="335560"/>
            <a:ext cx="10033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/>
              <a:t>Муниципальное общеобразовательное учреждение «Средняя общеобразовательная  </a:t>
            </a:r>
            <a:r>
              <a:rPr lang="ru-RU" b="1" dirty="0" err="1" smtClean="0"/>
              <a:t>Городищенская</a:t>
            </a:r>
            <a:r>
              <a:rPr lang="ru-RU" b="1" dirty="0" smtClean="0"/>
              <a:t> школа  с углубленным изучением отдельных предметов»</a:t>
            </a:r>
            <a:endParaRPr lang="ru-RU" sz="2000" b="1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0" y="0"/>
            <a:ext cx="1649832" cy="157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348756" y="4429387"/>
            <a:ext cx="433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Руководитель школьного лесничества: Трофимова Александра Владимировна, учитель биологии МБОУ «СО </a:t>
            </a:r>
            <a:r>
              <a:rPr lang="ru-RU" b="1" dirty="0" err="1" smtClean="0">
                <a:solidFill>
                  <a:schemeClr val="bg1"/>
                </a:solidFill>
              </a:rPr>
              <a:t>Городищенская</a:t>
            </a:r>
            <a:r>
              <a:rPr lang="ru-RU" b="1" dirty="0" smtClean="0">
                <a:solidFill>
                  <a:schemeClr val="bg1"/>
                </a:solidFill>
              </a:rPr>
              <a:t> школа с УИОП»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8012" y="6342077"/>
            <a:ext cx="110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год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82489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514" y="365125"/>
            <a:ext cx="727724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СОЗДАНИЕ И РАСПРОСТРАНЕНИЕ ЛИСТОВОК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D:\Users\teacher\Desktop\смотр-конкурс ШЛ-2021\листовки\Плака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3346" y="1629014"/>
            <a:ext cx="3462704" cy="2274769"/>
          </a:xfrm>
          <a:prstGeom prst="rect">
            <a:avLst/>
          </a:prstGeom>
          <a:noFill/>
        </p:spPr>
      </p:pic>
      <p:pic>
        <p:nvPicPr>
          <p:cNvPr id="31747" name="Picture 3" descr="D:\Users\teacher\Desktop\смотр-конкурс ШЛ-2021\листовки\ЭКО-ЛИСТОВКА ЛЕС ГОРИ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1" y="1618475"/>
            <a:ext cx="4086956" cy="2299429"/>
          </a:xfrm>
          <a:prstGeom prst="rect">
            <a:avLst/>
          </a:prstGeom>
          <a:noFill/>
        </p:spPr>
      </p:pic>
      <p:pic>
        <p:nvPicPr>
          <p:cNvPr id="31748" name="Picture 4" descr="D:\Users\teacher\Desktop\смотр-конкурс ШЛ-2021\листовки\Рисунок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9208" y="4009292"/>
            <a:ext cx="2438400" cy="1371600"/>
          </a:xfrm>
          <a:prstGeom prst="rect">
            <a:avLst/>
          </a:prstGeom>
          <a:noFill/>
        </p:spPr>
      </p:pic>
      <p:pic>
        <p:nvPicPr>
          <p:cNvPr id="31749" name="Picture 5" descr="D:\Users\teacher\Desktop\смотр-конкурс ШЛ-2021\листовки\Рисунок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6900" y="5105034"/>
            <a:ext cx="2462213" cy="1341437"/>
          </a:xfrm>
          <a:prstGeom prst="rect">
            <a:avLst/>
          </a:prstGeom>
          <a:noFill/>
        </p:spPr>
      </p:pic>
      <p:pic>
        <p:nvPicPr>
          <p:cNvPr id="31750" name="Picture 6" descr="D:\Users\teacher\Desktop\смотр-конкурс ШЛ-2021\листовки\Рисунок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2069" y="4026877"/>
            <a:ext cx="2438400" cy="1371600"/>
          </a:xfrm>
          <a:prstGeom prst="rect">
            <a:avLst/>
          </a:prstGeom>
          <a:noFill/>
        </p:spPr>
      </p:pic>
      <p:pic>
        <p:nvPicPr>
          <p:cNvPr id="31751" name="Picture 7" descr="D:\Users\teacher\Desktop\смотр-конкурс ШЛ-2021\листовки\Рисунок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18838" y="5055577"/>
            <a:ext cx="2438400" cy="1371600"/>
          </a:xfrm>
          <a:prstGeom prst="rect">
            <a:avLst/>
          </a:prstGeom>
          <a:noFill/>
        </p:spPr>
      </p:pic>
      <p:pic>
        <p:nvPicPr>
          <p:cNvPr id="31752" name="Picture 8" descr="D:\Users\teacher\Desktop\смотр-конкурс ШЛ-2021\листовки\Рисунок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25108" y="4034204"/>
            <a:ext cx="2498725" cy="1408113"/>
          </a:xfrm>
          <a:prstGeom prst="rect">
            <a:avLst/>
          </a:prstGeom>
          <a:noFill/>
        </p:spPr>
      </p:pic>
      <p:pic>
        <p:nvPicPr>
          <p:cNvPr id="31753" name="Picture 9" descr="D:\Users\teacher\Desktop\смотр-конкурс ШЛ-2021\листовки\Рисунок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59461" y="5213838"/>
            <a:ext cx="2168505" cy="121883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550769" y="0"/>
            <a:ext cx="1641230" cy="156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18B255-93BC-4366-989A-4F85B0C5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5">
            <a:extLst>
              <a:ext uri="{FF2B5EF4-FFF2-40B4-BE49-F238E27FC236}">
                <a16:creationId xmlns="" xmlns:a16="http://schemas.microsoft.com/office/drawing/2014/main" id="{62EA3682-6CE2-43BB-9439-99A36E145F8C}"/>
              </a:ext>
            </a:extLst>
          </p:cNvPr>
          <p:cNvSpPr txBox="1">
            <a:spLocks/>
          </p:cNvSpPr>
          <p:nvPr/>
        </p:nvSpPr>
        <p:spPr>
          <a:xfrm>
            <a:off x="3058886" y="2394000"/>
            <a:ext cx="9133114" cy="207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3800" dirty="0">
                <a:solidFill>
                  <a:schemeClr val="accent2"/>
                </a:solidFill>
              </a:rPr>
              <a:t>987 654 321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AAD8D1F-FFC8-4875-88BD-B3FBB0F1CA75}"/>
              </a:ext>
            </a:extLst>
          </p:cNvPr>
          <p:cNvSpPr txBox="1">
            <a:spLocks/>
          </p:cNvSpPr>
          <p:nvPr/>
        </p:nvSpPr>
        <p:spPr>
          <a:xfrm>
            <a:off x="3115112" y="6054635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Трофимов Матвей, учащийся 10 класса стал победителем областного слета юных лесоводов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758" y="367675"/>
            <a:ext cx="2946400" cy="3533775"/>
          </a:xfrm>
          <a:prstGeom prst="rect">
            <a:avLst/>
          </a:prstGeom>
          <a:noFill/>
          <a:ln w="12700">
            <a:solidFill>
              <a:srgbClr val="375623"/>
            </a:solidFill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1449" y="2956604"/>
            <a:ext cx="2547764" cy="2916258"/>
          </a:xfrm>
          <a:prstGeom prst="rect">
            <a:avLst/>
          </a:prstGeom>
          <a:noFill/>
          <a:ln w="12700">
            <a:solidFill>
              <a:srgbClr val="375623"/>
            </a:solidFill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0716" y="388486"/>
            <a:ext cx="3504006" cy="3504006"/>
          </a:xfrm>
          <a:prstGeom prst="rect">
            <a:avLst/>
          </a:prstGeom>
          <a:noFill/>
          <a:ln w="12700">
            <a:solidFill>
              <a:srgbClr val="375623"/>
            </a:solidFill>
            <a:miter lim="800000"/>
            <a:headEnd/>
            <a:tailEnd/>
          </a:ln>
        </p:spPr>
      </p:pic>
      <p:pic>
        <p:nvPicPr>
          <p:cNvPr id="7171" name="Picture 8" descr="C:\Users\user\AppData\Local\Temp\IMG_20210427_133739_443.jpg"/>
          <p:cNvPicPr>
            <a:picLocks noChangeAspect="1" noChangeArrowheads="1"/>
          </p:cNvPicPr>
          <p:nvPr/>
        </p:nvPicPr>
        <p:blipFill>
          <a:blip r:embed="rId5" cstate="print"/>
          <a:srcRect b="22185"/>
          <a:stretch>
            <a:fillRect/>
          </a:stretch>
        </p:blipFill>
        <p:spPr bwMode="auto">
          <a:xfrm>
            <a:off x="9044793" y="2978091"/>
            <a:ext cx="2954260" cy="2902591"/>
          </a:xfrm>
          <a:prstGeom prst="rect">
            <a:avLst/>
          </a:prstGeom>
          <a:noFill/>
          <a:ln w="12700">
            <a:solidFill>
              <a:srgbClr val="375623"/>
            </a:solidFill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8162487" y="5934670"/>
            <a:ext cx="392045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Павловский Артем и Трофимов Матвей стали победителями муниципального слета лесоводов в 2021 году.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7080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1452" y="584932"/>
            <a:ext cx="8291286" cy="99768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3100" dirty="0" smtClean="0">
                <a:latin typeface="Arial Black" pitchFamily="34" charset="0"/>
              </a:rPr>
              <a:t>Тематика учебно-исследовательских и учебно-опытных работ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94890" y="1354015"/>
          <a:ext cx="8906609" cy="5181838"/>
        </p:xfrm>
        <a:graphic>
          <a:graphicData uri="http://schemas.openxmlformats.org/drawingml/2006/table">
            <a:tbl>
              <a:tblPr/>
              <a:tblGrid>
                <a:gridCol w="316525"/>
                <a:gridCol w="4741491"/>
                <a:gridCol w="884377"/>
                <a:gridCol w="1649286"/>
                <a:gridCol w="1314930"/>
              </a:tblGrid>
              <a:tr h="19185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№ </a:t>
                      </a:r>
                      <a:endParaRPr lang="ru-RU" sz="1000" b="1" dirty="0" smtClean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000" b="1" dirty="0" smtClean="0">
                          <a:latin typeface="Arial Black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000" b="1" dirty="0" err="1" smtClean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Тема опыта или учебно-исследовательской работы</a:t>
                      </a:r>
                      <a:endParaRPr lang="ru-RU" sz="10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Год выпол-</a:t>
                      </a:r>
                      <a:endParaRPr lang="ru-RU" sz="10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нения</a:t>
                      </a:r>
                      <a:endParaRPr lang="ru-RU" sz="10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Количество работ</a:t>
                      </a:r>
                      <a:endParaRPr lang="ru-RU" sz="11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выполненных по заданию лесохозяйст-</a:t>
                      </a:r>
                      <a:endParaRPr lang="ru-RU" sz="9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венной организации</a:t>
                      </a:r>
                      <a:endParaRPr lang="ru-RU" sz="90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внедрены в</a:t>
                      </a:r>
                      <a:endParaRPr lang="ru-RU" sz="9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лесохозяйст</a:t>
                      </a:r>
                      <a:r>
                        <a:rPr lang="ru-RU" sz="9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9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венную </a:t>
                      </a:r>
                      <a:r>
                        <a:rPr lang="ru-RU" sz="9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дея</a:t>
                      </a:r>
                      <a:r>
                        <a:rPr lang="ru-RU" sz="9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9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тельность</a:t>
                      </a:r>
                      <a:endParaRPr lang="ru-RU" sz="9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Влияние изменения численности ворона (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Сorvus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Сorax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) на состав населения дневных хищных птиц в юго-западной части 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Старооскольского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района.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Изучение видового состава водоплавающих птиц на незамерзающих водоемах 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Староскольского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городского округа в зимний период 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Некоторые особенности экологии ястреба-тетеревятника на участке леса заказника «Дмитриевский».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ОКУ «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Старооскольское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лесничество»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Изучение первоцветов на участке смешанного леса заказника «Дмитриевский»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ОКУ «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Старооскольское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лесничество»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Black" pitchFamily="34" charset="0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Авиафаунистическое обследование участков лиственного леса сопредельной территории СЗЗ АО «Стойленский ГОК» северо-восточной части Белгородской области</a:t>
                      </a:r>
                      <a:endParaRPr lang="ru-RU" sz="1100" b="1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 Black" pitchFamily="34" charset="0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latin typeface="Arial Black" pitchFamily="34" charset="0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Позвоночные животные участка реки Котел, прилегающей к территории заказника «Дмитриевский»</a:t>
                      </a:r>
                      <a:endParaRPr lang="ru-RU" sz="1100" b="1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b="1" dirty="0">
                        <a:latin typeface="Arial Black" pitchFamily="34" charset="0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 Black" pitchFamily="34" charset="0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Black" pitchFamily="34" charset="0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Особенности населения птиц поймы реки Боровая 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Потудань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села Владимировка </a:t>
                      </a:r>
                      <a:r>
                        <a:rPr lang="ru-RU" sz="1100" b="1" dirty="0" err="1">
                          <a:latin typeface="Arial Black" pitchFamily="34" charset="0"/>
                          <a:ea typeface="Times New Roman"/>
                          <a:cs typeface="Times New Roman"/>
                        </a:rPr>
                        <a:t>Старооскольского</a:t>
                      </a:r>
                      <a:r>
                        <a:rPr lang="ru-RU" sz="1100" b="1" dirty="0">
                          <a:latin typeface="Arial Black" pitchFamily="34" charset="0"/>
                          <a:ea typeface="Times New Roman"/>
                          <a:cs typeface="Times New Roman"/>
                        </a:rPr>
                        <a:t> района</a:t>
                      </a: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32558" marR="325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568" y="625183"/>
            <a:ext cx="856462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ВЫСТУПЛЕНИЕ ЧЛЕНОВ ШКОЛЬНОГО ЛЕСНИЧЕСТВА «ЛЕСОВОДЫ»</a:t>
            </a:r>
            <a:br>
              <a:rPr lang="ru-RU" sz="3100" dirty="0" smtClean="0"/>
            </a:br>
            <a:r>
              <a:rPr lang="ru-RU" sz="3100" dirty="0" smtClean="0"/>
              <a:t>В ГОРОДЕ БЕЛГОРОД (15.09.21Г.) НА МЕРОПРИЯТИИ ПОСВЯЩЕННОМ ДНЮ РАБОТНИКОВ ЛЕСА.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8551" y="1835398"/>
            <a:ext cx="3911600" cy="22002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4338" y="1844603"/>
            <a:ext cx="4007578" cy="300754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0230" y="4190912"/>
            <a:ext cx="3340100" cy="25050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7474591" y="4930284"/>
            <a:ext cx="432872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Члены школьного лесничества «Лесоводы»: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Дурнев Николай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Крынина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Александра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Павловский Артём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Акимова Ангелина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Дюкарев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Кирилл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Ахмедова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Мадина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Родоченко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Варвара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794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Устинов Владислав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E72B854-4C9E-4413-9A5C-9CC87A4C5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результаты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AC23F11B-70BF-4A86-B4E6-BDD5B63F8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На региональном уровне: </a:t>
            </a:r>
            <a:endParaRPr lang="ru-RU" dirty="0" smtClean="0"/>
          </a:p>
          <a:p>
            <a:pPr lvl="0"/>
            <a:r>
              <a:rPr lang="ru-RU" i="1" dirty="0" smtClean="0"/>
              <a:t>6 </a:t>
            </a:r>
            <a:r>
              <a:rPr lang="ru-RU" i="1" dirty="0" smtClean="0"/>
              <a:t>победителей</a:t>
            </a:r>
            <a:r>
              <a:rPr lang="ru-RU" dirty="0" smtClean="0"/>
              <a:t> -  региональный этап Всероссийского юниорского лесного конкурса «Подрост»; </a:t>
            </a:r>
            <a:r>
              <a:rPr lang="ru-RU" dirty="0" smtClean="0"/>
              <a:t>региональный конкурс «Юный </a:t>
            </a:r>
            <a:r>
              <a:rPr lang="ru-RU" dirty="0" err="1" smtClean="0"/>
              <a:t>блогер</a:t>
            </a:r>
            <a:r>
              <a:rPr lang="ru-RU" dirty="0" smtClean="0"/>
              <a:t> Белогорья»; региональный </a:t>
            </a:r>
            <a:r>
              <a:rPr lang="ru-RU" dirty="0" smtClean="0"/>
              <a:t>этап Всероссийского форума научной молодежи «Шаг в будущее»; региональный этап Всероссийского конкурса юношеских исследовательских работ им. В.И.Вернадского;  областной этап слета юных лесоводов; областной конкурс рисунков, посвященный Международному дню лесов</a:t>
            </a:r>
          </a:p>
          <a:p>
            <a:pPr lvl="0"/>
            <a:r>
              <a:rPr lang="ru-RU" dirty="0" smtClean="0"/>
              <a:t> 2 </a:t>
            </a:r>
            <a:r>
              <a:rPr lang="ru-RU" i="1" dirty="0" smtClean="0"/>
              <a:t>призера - </a:t>
            </a:r>
            <a:r>
              <a:rPr lang="ru-RU" dirty="0" smtClean="0"/>
              <a:t>региональный этап</a:t>
            </a:r>
            <a:r>
              <a:rPr lang="ru-RU" i="1" dirty="0" smtClean="0"/>
              <a:t> </a:t>
            </a:r>
            <a:r>
              <a:rPr lang="ru-RU" dirty="0" smtClean="0"/>
              <a:t>Всероссийского открытого конкурса научно-исследовательских и творческих работ молодежи «Меня оценят в </a:t>
            </a:r>
            <a:r>
              <a:rPr lang="en-US" dirty="0" smtClean="0"/>
              <a:t>XXI</a:t>
            </a:r>
            <a:r>
              <a:rPr lang="ru-RU" dirty="0" smtClean="0"/>
              <a:t> веке»; региональный этап Всероссийского слета агроэкологических объединений обучающихся образовательных организаций «</a:t>
            </a:r>
            <a:r>
              <a:rPr lang="ru-RU" dirty="0" err="1" smtClean="0"/>
              <a:t>АгроСтарт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b="1" dirty="0" smtClean="0"/>
              <a:t>На всероссийском уровне</a:t>
            </a:r>
            <a:r>
              <a:rPr lang="ru-RU" dirty="0" smtClean="0"/>
              <a:t>:</a:t>
            </a:r>
          </a:p>
          <a:p>
            <a:pPr lvl="0"/>
            <a:r>
              <a:rPr lang="ru-RU" dirty="0" smtClean="0"/>
              <a:t>призер Всероссийского форума научной молодежи «Шаг в будущее»;</a:t>
            </a:r>
          </a:p>
          <a:p>
            <a:pPr lvl="0"/>
            <a:r>
              <a:rPr lang="ru-RU" dirty="0" smtClean="0"/>
              <a:t>участник Всероссийского лесного конкурса «Подрост».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142290" y="134224"/>
            <a:ext cx="1921080" cy="183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Диплом Лесоводы"/>
          <p:cNvPicPr>
            <a:picLocks noChangeAspect="1" noChangeArrowheads="1"/>
          </p:cNvPicPr>
          <p:nvPr/>
        </p:nvPicPr>
        <p:blipFill>
          <a:blip r:embed="rId3" cstate="print"/>
          <a:srcRect r="3455" b="1395"/>
          <a:stretch>
            <a:fillRect/>
          </a:stretch>
        </p:blipFill>
        <p:spPr bwMode="auto">
          <a:xfrm>
            <a:off x="123094" y="1424354"/>
            <a:ext cx="2642846" cy="371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301554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="" xmlns:a16="http://schemas.microsoft.com/office/drawing/2014/main" id="{25DDA865-3856-4DBE-834A-1A6E85AA773B}"/>
              </a:ext>
            </a:extLst>
          </p:cNvPr>
          <p:cNvSpPr txBox="1">
            <a:spLocks/>
          </p:cNvSpPr>
          <p:nvPr/>
        </p:nvSpPr>
        <p:spPr>
          <a:xfrm>
            <a:off x="1403636" y="1417519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3" descr="Родоченко Серафима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5540" t="1643" r="3256" b="4086"/>
          <a:stretch>
            <a:fillRect/>
          </a:stretch>
        </p:blipFill>
        <p:spPr bwMode="auto">
          <a:xfrm>
            <a:off x="162712" y="192946"/>
            <a:ext cx="2127482" cy="293124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2423996" y="176168"/>
          <a:ext cx="2148004" cy="3037625"/>
        </p:xfrm>
        <a:graphic>
          <a:graphicData uri="http://schemas.openxmlformats.org/presentationml/2006/ole">
            <p:oleObj spid="_x0000_s5121" name="Acrobat Document" r:id="rId4" imgW="5667119" imgH="8019810" progId="AcroExch.Document.DC">
              <p:embed/>
            </p:oleObj>
          </a:graphicData>
        </a:graphic>
      </p:graphicFrame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7852096" y="1920172"/>
          <a:ext cx="4035104" cy="2857785"/>
        </p:xfrm>
        <a:graphic>
          <a:graphicData uri="http://schemas.openxmlformats.org/presentationml/2006/ole">
            <p:oleObj spid="_x0000_s5122" name="Acrobat Document" r:id="rId5" imgW="8124788" imgH="5752890" progId="AcroExch.Document.DC">
              <p:embed/>
            </p:oleObj>
          </a:graphicData>
        </a:graphic>
      </p:graphicFrame>
      <p:pic>
        <p:nvPicPr>
          <p:cNvPr id="5123" name="Picture 3" descr="IMG20220221115726"/>
          <p:cNvPicPr>
            <a:picLocks noChangeAspect="1" noChangeArrowheads="1"/>
          </p:cNvPicPr>
          <p:nvPr/>
        </p:nvPicPr>
        <p:blipFill>
          <a:blip r:embed="rId6" cstate="print"/>
          <a:srcRect l="5283" t="1411" r="3764"/>
          <a:stretch>
            <a:fillRect/>
          </a:stretch>
        </p:blipFill>
        <p:spPr bwMode="auto">
          <a:xfrm>
            <a:off x="124880" y="3288484"/>
            <a:ext cx="2219823" cy="320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подрост"/>
          <p:cNvPicPr>
            <a:picLocks noChangeAspect="1" noChangeArrowheads="1"/>
          </p:cNvPicPr>
          <p:nvPr/>
        </p:nvPicPr>
        <p:blipFill>
          <a:blip r:embed="rId7" cstate="print"/>
          <a:srcRect r="3459"/>
          <a:stretch>
            <a:fillRect/>
          </a:stretch>
        </p:blipFill>
        <p:spPr bwMode="auto">
          <a:xfrm>
            <a:off x="4664279" y="221740"/>
            <a:ext cx="2102899" cy="2905161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25" name="Picture 5" descr="человек на земл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5432" y="3313651"/>
            <a:ext cx="2097846" cy="312070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26" name="Picture 6" descr="слет лесоводов -регион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14980" y="3296873"/>
            <a:ext cx="2190109" cy="312966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461397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497327E-6785-4897-B1CE-C5E74115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027447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>
                <a:solidFill>
                  <a:schemeClr val="accent2">
                    <a:lumMod val="50000"/>
                  </a:schemeClr>
                </a:solidFill>
              </a:rPr>
              <a:t>История создания.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i="1" dirty="0" smtClean="0">
                <a:solidFill>
                  <a:schemeClr val="accent2">
                    <a:lumMod val="50000"/>
                  </a:schemeClr>
                </a:solidFill>
              </a:rPr>
              <a:t>В МБОУ  «Средняя общеобразовательная </a:t>
            </a:r>
            <a:r>
              <a:rPr lang="ru-RU" sz="1800" i="1" dirty="0" err="1" smtClean="0">
                <a:solidFill>
                  <a:schemeClr val="accent2">
                    <a:lumMod val="50000"/>
                  </a:schemeClr>
                </a:solidFill>
              </a:rPr>
              <a:t>Городищенская</a:t>
            </a:r>
            <a:r>
              <a:rPr lang="ru-RU" sz="1800" i="1" dirty="0" smtClean="0">
                <a:solidFill>
                  <a:schemeClr val="accent2">
                    <a:lumMod val="50000"/>
                  </a:schemeClr>
                </a:solidFill>
              </a:rPr>
              <a:t> школа с углубленным изучением отдельных предметов" школьное лесничество «Лесоводы» было создано в 1986 году. Была разработана нормативно-правовая база: Договор о сотрудничестве, Положение и Устав школьного лесничества, определены основные направления работы.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9605394" y="1680411"/>
            <a:ext cx="1963024" cy="187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5"/>
          <p:cNvSpPr>
            <a:spLocks noChangeArrowheads="1"/>
          </p:cNvSpPr>
          <p:nvPr/>
        </p:nvSpPr>
        <p:spPr bwMode="auto">
          <a:xfrm rot="726465">
            <a:off x="8448105" y="4248081"/>
            <a:ext cx="3588305" cy="1864136"/>
          </a:xfrm>
          <a:prstGeom prst="irregularSeal2">
            <a:avLst/>
          </a:prstGeom>
          <a:gradFill rotWithShape="1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381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514826" y="4991996"/>
            <a:ext cx="31374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 СОХРАНИМ ЛЕСА РОДНОГО КРАЯ!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9278224" y="3551186"/>
            <a:ext cx="27096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ЭМБЛЕМА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школьного лесничества «Лесоводы»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ДЕВИЗ: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75178" y="5981350"/>
            <a:ext cx="13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ДЕВИЗ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6216243" y="3820909"/>
            <a:ext cx="361565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ГИМН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должны беречь природу,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должны беречь леса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Потому, что нам природа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многое дала.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Садим мы деревья, чтобы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красиво было здесь,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 что у деревьев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Красоты так много есть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природа хороша-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Свежий воздух и трава!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же можно так еще отдыхать,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Пикники устраивать,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Веселиться и гулять,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природе и в лесу отдыхать.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/>
          <a:srcRect l="12329" t="5232" r="2354" b="4931"/>
          <a:stretch>
            <a:fillRect/>
          </a:stretch>
        </p:blipFill>
        <p:spPr bwMode="auto">
          <a:xfrm>
            <a:off x="3314207" y="1778464"/>
            <a:ext cx="3136927" cy="466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00204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7148" y="365125"/>
            <a:ext cx="88671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Arial Black" pitchFamily="34" charset="0"/>
              </a:rPr>
              <a:t>    СТРУКТУРА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600" dirty="0" smtClean="0"/>
              <a:t>экологического объединения – школьного лесничества "Лесоводы"</a:t>
            </a:r>
            <a:br>
              <a:rPr lang="ru-RU" sz="1600" dirty="0" smtClean="0"/>
            </a:br>
            <a:r>
              <a:rPr lang="ru-RU" sz="1600" dirty="0" smtClean="0"/>
              <a:t>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3036815" y="1317379"/>
            <a:ext cx="9155185" cy="5318159"/>
            <a:chOff x="357" y="3889"/>
            <a:chExt cx="10800" cy="9256"/>
          </a:xfrm>
        </p:grpSpPr>
        <p:sp>
          <p:nvSpPr>
            <p:cNvPr id="3075" name="Text Box 3"/>
            <p:cNvSpPr txBox="1">
              <a:spLocks noChangeArrowheads="1"/>
            </p:cNvSpPr>
            <p:nvPr/>
          </p:nvSpPr>
          <p:spPr bwMode="auto">
            <a:xfrm>
              <a:off x="3597" y="11428"/>
              <a:ext cx="3600" cy="17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Эколого-просветительская деятельность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изготовление и развешивание природоохранных листовок, плакатов;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проведение экскурсий;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-публикации в СМИ и т.д.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7557" y="11428"/>
              <a:ext cx="3600" cy="12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Учебно-исследовательская деятельность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проведение исследований;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-написание исследовательских работ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7557" y="9268"/>
              <a:ext cx="3060" cy="1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Лесозащитная работа: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развешивание скворечников;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вывешивание гнездовий и т.д.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357" y="11428"/>
              <a:ext cx="3060" cy="124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Лесоводческая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работа: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посадка деревьев и кустарников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flipH="1">
              <a:off x="8805" y="11068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 flipH="1">
              <a:off x="5445" y="11068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1" name="Line 9"/>
            <p:cNvSpPr>
              <a:spLocks noChangeShapeType="1"/>
            </p:cNvSpPr>
            <p:nvPr/>
          </p:nvSpPr>
          <p:spPr bwMode="auto">
            <a:xfrm flipH="1">
              <a:off x="2145" y="1094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537" y="9268"/>
              <a:ext cx="3060" cy="16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Природоохранная работа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-природоохранные рейды;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тушение костров и т.д.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3957" y="9268"/>
              <a:ext cx="3060" cy="1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Лесохозяйственная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работа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очистка леса;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работа на питомнике;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- сбор семян и т.д.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H="1">
              <a:off x="2220" y="8565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H="1">
              <a:off x="5445" y="8565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8655" y="8565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Text Box 15"/>
            <p:cNvSpPr txBox="1">
              <a:spLocks noChangeArrowheads="1"/>
            </p:cNvSpPr>
            <p:nvPr/>
          </p:nvSpPr>
          <p:spPr bwMode="auto">
            <a:xfrm>
              <a:off x="4487" y="3889"/>
              <a:ext cx="3060" cy="599"/>
            </a:xfrm>
            <a:prstGeom prst="rect">
              <a:avLst/>
            </a:prstGeom>
            <a:solidFill>
              <a:srgbClr val="C2D69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Общее собрание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8" name="Text Box 16"/>
            <p:cNvSpPr txBox="1">
              <a:spLocks noChangeArrowheads="1"/>
            </p:cNvSpPr>
            <p:nvPr/>
          </p:nvSpPr>
          <p:spPr bwMode="auto">
            <a:xfrm>
              <a:off x="4428" y="4715"/>
              <a:ext cx="3302" cy="925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Совет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лесничества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9" name="Text Box 17"/>
            <p:cNvSpPr txBox="1">
              <a:spLocks noChangeArrowheads="1"/>
            </p:cNvSpPr>
            <p:nvPr/>
          </p:nvSpPr>
          <p:spPr bwMode="auto">
            <a:xfrm>
              <a:off x="8097" y="4588"/>
              <a:ext cx="2453" cy="1009"/>
            </a:xfrm>
            <a:prstGeom prst="rect">
              <a:avLst/>
            </a:prstGeom>
            <a:solidFill>
              <a:srgbClr val="C2D69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Куратор школьного лесничества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0" name="Text Box 18"/>
            <p:cNvSpPr txBox="1">
              <a:spLocks noChangeArrowheads="1"/>
            </p:cNvSpPr>
            <p:nvPr/>
          </p:nvSpPr>
          <p:spPr bwMode="auto">
            <a:xfrm>
              <a:off x="1228" y="4588"/>
              <a:ext cx="2549" cy="1080"/>
            </a:xfrm>
            <a:prstGeom prst="rect">
              <a:avLst/>
            </a:prstGeom>
            <a:solidFill>
              <a:srgbClr val="C2D69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Руководитель школьного лесничества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Text Box 19"/>
            <p:cNvSpPr txBox="1">
              <a:spLocks noChangeArrowheads="1"/>
            </p:cNvSpPr>
            <p:nvPr/>
          </p:nvSpPr>
          <p:spPr bwMode="auto">
            <a:xfrm>
              <a:off x="4390" y="6126"/>
              <a:ext cx="3363" cy="493"/>
            </a:xfrm>
            <a:prstGeom prst="rect">
              <a:avLst/>
            </a:prstGeom>
            <a:solidFill>
              <a:srgbClr val="C2D69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Лесничий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4400" y="6870"/>
              <a:ext cx="3363" cy="450"/>
            </a:xfrm>
            <a:prstGeom prst="rect">
              <a:avLst/>
            </a:prstGeom>
            <a:solidFill>
              <a:srgbClr val="C2D69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Помощник лесничего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7557" y="4408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 flipH="1">
              <a:off x="3777" y="4408"/>
              <a:ext cx="72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5" name="Line 23"/>
            <p:cNvSpPr>
              <a:spLocks noChangeShapeType="1"/>
            </p:cNvSpPr>
            <p:nvPr/>
          </p:nvSpPr>
          <p:spPr bwMode="auto">
            <a:xfrm>
              <a:off x="6087" y="4502"/>
              <a:ext cx="10" cy="1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6107" y="5688"/>
              <a:ext cx="0" cy="4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H="1">
              <a:off x="6117" y="7288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1617" y="7687"/>
              <a:ext cx="8820" cy="878"/>
            </a:xfrm>
            <a:prstGeom prst="rect">
              <a:avLst/>
            </a:prstGeom>
            <a:solidFill>
              <a:srgbClr val="FDE9D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Штат ШЛ: Мастер 1 участка, мастер 2 участка, мастер 3 участка.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Пресс-центр. Фотокорреспондент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2936148" y="100668"/>
            <a:ext cx="1677798" cy="160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0C01EE-49A3-47E6-BE7D-3E310F0E3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/>
              <a:t>Ежегодно Советом лесничества разрабатывается план работы на текущий год, который принимается на общем собрании</a:t>
            </a:r>
            <a:r>
              <a:rPr lang="ru-RU" sz="2800" b="0" i="1" dirty="0" smtClean="0"/>
              <a:t>. </a:t>
            </a:r>
            <a:endParaRPr lang="ru-RU" sz="2800" b="0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2637318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Деятельность школьного лесничества выстраивалась по направлениям:</a:t>
            </a:r>
          </a:p>
          <a:p>
            <a:pPr>
              <a:buNone/>
            </a:pPr>
            <a:endParaRPr lang="ru-RU" sz="2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i="1" dirty="0" smtClean="0"/>
              <a:t>Лесохозяйственная и лесоводческая деятельность;</a:t>
            </a:r>
            <a:endParaRPr lang="ru-RU" sz="2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i="1" dirty="0" smtClean="0"/>
              <a:t>Лесозащитная и природоохранная деятельность;</a:t>
            </a:r>
            <a:endParaRPr lang="ru-RU" sz="2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i="1" dirty="0" smtClean="0"/>
              <a:t>Эколого-просветительская деятельность;</a:t>
            </a:r>
            <a:endParaRPr lang="ru-RU" sz="2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i="1" dirty="0" smtClean="0"/>
              <a:t>Научно-исследовательская деятельность.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9580228" y="4377916"/>
            <a:ext cx="2223081" cy="212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6695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06F194-5996-4A6C-9476-5EE086282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345" y="272846"/>
            <a:ext cx="8291286" cy="10861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0" dirty="0" smtClean="0">
                <a:latin typeface="Arial Black" pitchFamily="34" charset="0"/>
              </a:rPr>
              <a:t>МАТЕРИАЛЬНО-ТЕХНИЧЕСКАЯ БАЗА ШКОЛЬНОГО ЛЕСНИЧЕСТВА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0449FC1-EE1F-4BF0-9781-9F9E9B2B8189}"/>
              </a:ext>
            </a:extLst>
          </p:cNvPr>
          <p:cNvSpPr/>
          <p:nvPr/>
        </p:nvSpPr>
        <p:spPr>
          <a:xfrm>
            <a:off x="3054126" y="1568769"/>
            <a:ext cx="3011114" cy="354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42CE48F2-BCAB-40B9-84E2-0A91DA538CC8}"/>
              </a:ext>
            </a:extLst>
          </p:cNvPr>
          <p:cNvSpPr/>
          <p:nvPr/>
        </p:nvSpPr>
        <p:spPr>
          <a:xfrm>
            <a:off x="4070592" y="883520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333942-EE66-44FB-B4A4-9657FB3A7F40}"/>
              </a:ext>
            </a:extLst>
          </p:cNvPr>
          <p:cNvSpPr txBox="1"/>
          <p:nvPr/>
        </p:nvSpPr>
        <p:spPr>
          <a:xfrm>
            <a:off x="4070593" y="858353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803487C-720E-4076-87D1-936DF09CB4D0}"/>
              </a:ext>
            </a:extLst>
          </p:cNvPr>
          <p:cNvSpPr/>
          <p:nvPr/>
        </p:nvSpPr>
        <p:spPr>
          <a:xfrm>
            <a:off x="6112778" y="1564576"/>
            <a:ext cx="2886075" cy="354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4EF53177-4885-464C-B16B-E3371D097175}"/>
              </a:ext>
            </a:extLst>
          </p:cNvPr>
          <p:cNvSpPr txBox="1">
            <a:spLocks/>
          </p:cNvSpPr>
          <p:nvPr/>
        </p:nvSpPr>
        <p:spPr>
          <a:xfrm>
            <a:off x="6096000" y="2485092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ED363B6-5B05-429F-B0DC-759B5F730A44}"/>
              </a:ext>
            </a:extLst>
          </p:cNvPr>
          <p:cNvSpPr/>
          <p:nvPr/>
        </p:nvSpPr>
        <p:spPr>
          <a:xfrm>
            <a:off x="9045598" y="1568417"/>
            <a:ext cx="2886075" cy="352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978DDB2A-F31A-40C6-B54A-65162D4C9428}"/>
              </a:ext>
            </a:extLst>
          </p:cNvPr>
          <p:cNvSpPr txBox="1">
            <a:spLocks/>
          </p:cNvSpPr>
          <p:nvPr/>
        </p:nvSpPr>
        <p:spPr>
          <a:xfrm>
            <a:off x="9037208" y="2937745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645FDAAD-C2F4-45B4-82E9-6B2E0D1D7FAC}"/>
              </a:ext>
            </a:extLst>
          </p:cNvPr>
          <p:cNvSpPr/>
          <p:nvPr/>
        </p:nvSpPr>
        <p:spPr>
          <a:xfrm>
            <a:off x="10036897" y="858001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A8D12C-6A0B-45DC-A01B-A2B03C0D3EF6}"/>
              </a:ext>
            </a:extLst>
          </p:cNvPr>
          <p:cNvSpPr txBox="1"/>
          <p:nvPr/>
        </p:nvSpPr>
        <p:spPr>
          <a:xfrm>
            <a:off x="10029644" y="874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pic>
        <p:nvPicPr>
          <p:cNvPr id="10241" name="Picture 1" descr="IMG202202011219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6873" y="1757054"/>
            <a:ext cx="2424419" cy="3234901"/>
          </a:xfrm>
          <a:prstGeom prst="rect">
            <a:avLst/>
          </a:prstGeom>
          <a:noFill/>
          <a:ln w="19050">
            <a:solidFill>
              <a:srgbClr val="76923C"/>
            </a:solidFill>
            <a:miter lim="800000"/>
            <a:headEnd/>
            <a:tailEnd/>
          </a:ln>
        </p:spPr>
      </p:pic>
      <p:pic>
        <p:nvPicPr>
          <p:cNvPr id="10242" name="Picture 2" descr="IMG_3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7811" y="1765884"/>
            <a:ext cx="2489213" cy="3154261"/>
          </a:xfrm>
          <a:prstGeom prst="rect">
            <a:avLst/>
          </a:prstGeom>
          <a:noFill/>
          <a:ln w="19050">
            <a:solidFill>
              <a:srgbClr val="76923C"/>
            </a:solidFill>
            <a:miter lim="800000"/>
            <a:headEnd/>
            <a:tailEnd/>
          </a:ln>
        </p:spPr>
      </p:pic>
      <p:pic>
        <p:nvPicPr>
          <p:cNvPr id="10243" name="Рисунок 1" descr="C:\Documents and Settings\teacher\Рабочий стол\К конкурсу лесничеств\Схема УОУ.jpg"/>
          <p:cNvPicPr>
            <a:picLocks noChangeAspect="1" noChangeArrowheads="1"/>
          </p:cNvPicPr>
          <p:nvPr/>
        </p:nvPicPr>
        <p:blipFill>
          <a:blip r:embed="rId4" cstate="print"/>
          <a:srcRect l="25655" t="11464" r="27365" b="43927"/>
          <a:stretch>
            <a:fillRect/>
          </a:stretch>
        </p:blipFill>
        <p:spPr bwMode="auto">
          <a:xfrm>
            <a:off x="9253057" y="1744725"/>
            <a:ext cx="2388328" cy="321675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638AD4-F5D2-4E80-B893-BEC51C7D56CF}"/>
              </a:ext>
            </a:extLst>
          </p:cNvPr>
          <p:cNvSpPr/>
          <p:nvPr/>
        </p:nvSpPr>
        <p:spPr>
          <a:xfrm>
            <a:off x="7162800" y="908687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3F993D5-4FF0-4549-BD49-4A9535DA182D}"/>
              </a:ext>
            </a:extLst>
          </p:cNvPr>
          <p:cNvSpPr txBox="1"/>
          <p:nvPr/>
        </p:nvSpPr>
        <p:spPr>
          <a:xfrm>
            <a:off x="7172325" y="95063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89820" y="5217952"/>
            <a:ext cx="210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Кабинет биологии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951509" y="5215747"/>
            <a:ext cx="3488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Лаборантская </a:t>
            </a:r>
            <a:r>
              <a:rPr lang="ru-RU" dirty="0" smtClean="0"/>
              <a:t>кабинета </a:t>
            </a:r>
            <a:r>
              <a:rPr lang="ru-RU" dirty="0" smtClean="0"/>
              <a:t>биологии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231605" y="5148635"/>
            <a:ext cx="2661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Карта-схема </a:t>
            </a:r>
          </a:p>
          <a:p>
            <a:pPr algn="ctr"/>
            <a:r>
              <a:rPr lang="ru-RU" dirty="0" smtClean="0"/>
              <a:t>учебно-опытного участка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27919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E94D09-2047-4FE0-BD73-E307368E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684" y="734240"/>
            <a:ext cx="6995887" cy="1325563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ОБРАЗОВАТЕЛЬНАЯ ДЕЯТЕЛЬНОСТЬ  ПРОВОДИТСЯ ПО  ПРОГРАММАМ: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08D520EA-3A88-4A3B-B3A2-15B457DD0C87}"/>
              </a:ext>
            </a:extLst>
          </p:cNvPr>
          <p:cNvGrpSpPr/>
          <p:nvPr/>
        </p:nvGrpSpPr>
        <p:grpSpPr>
          <a:xfrm>
            <a:off x="3882057" y="2558790"/>
            <a:ext cx="2205000" cy="2835000"/>
            <a:chOff x="381000" y="2034000"/>
            <a:chExt cx="2205000" cy="2835000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3A753CE7-B09C-485D-A128-80AF1B0FF02F}"/>
                </a:ext>
              </a:extLst>
            </p:cNvPr>
            <p:cNvSpPr/>
            <p:nvPr/>
          </p:nvSpPr>
          <p:spPr>
            <a:xfrm>
              <a:off x="381000" y="2034000"/>
              <a:ext cx="2205000" cy="2835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="" xmlns:a16="http://schemas.microsoft.com/office/drawing/2014/main" id="{6051ADF5-A4A6-48A6-803B-01BCE2F14D15}"/>
                </a:ext>
              </a:extLst>
            </p:cNvPr>
            <p:cNvSpPr/>
            <p:nvPr/>
          </p:nvSpPr>
          <p:spPr>
            <a:xfrm>
              <a:off x="1123500" y="3924000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="" xmlns:a16="http://schemas.microsoft.com/office/drawing/2014/main" id="{CE3660B9-170F-4046-BDCF-945DB6F6FEA8}"/>
                </a:ext>
              </a:extLst>
            </p:cNvPr>
            <p:cNvSpPr/>
            <p:nvPr/>
          </p:nvSpPr>
          <p:spPr>
            <a:xfrm>
              <a:off x="1371000" y="4577401"/>
              <a:ext cx="228994" cy="290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>
              <a:extLst>
                <a:ext uri="{FF2B5EF4-FFF2-40B4-BE49-F238E27FC236}">
                  <a16:creationId xmlns="" xmlns:a16="http://schemas.microsoft.com/office/drawing/2014/main" id="{6D63CA29-D819-4006-A491-84C276442283}"/>
                </a:ext>
              </a:extLst>
            </p:cNvPr>
            <p:cNvSpPr/>
            <p:nvPr/>
          </p:nvSpPr>
          <p:spPr>
            <a:xfrm>
              <a:off x="1549809" y="4618632"/>
              <a:ext cx="147600" cy="147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="" xmlns:a16="http://schemas.microsoft.com/office/drawing/2014/main" id="{49239930-1504-46D0-B32C-27C88F612C30}"/>
                </a:ext>
              </a:extLst>
            </p:cNvPr>
            <p:cNvSpPr/>
            <p:nvPr/>
          </p:nvSpPr>
          <p:spPr>
            <a:xfrm>
              <a:off x="1262267" y="4617700"/>
              <a:ext cx="147600" cy="147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78EA8251-9759-42D4-B2B1-9CFA9CB3FE65}"/>
                </a:ext>
              </a:extLst>
            </p:cNvPr>
            <p:cNvSpPr/>
            <p:nvPr/>
          </p:nvSpPr>
          <p:spPr>
            <a:xfrm>
              <a:off x="1549809" y="4683168"/>
              <a:ext cx="228994" cy="1858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B6002771-2FF5-42B3-B2E9-C0CABE0F4684}"/>
                </a:ext>
              </a:extLst>
            </p:cNvPr>
            <p:cNvSpPr/>
            <p:nvPr/>
          </p:nvSpPr>
          <p:spPr>
            <a:xfrm>
              <a:off x="1179872" y="4694868"/>
              <a:ext cx="228994" cy="1741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>
              <a:extLst>
                <a:ext uri="{FF2B5EF4-FFF2-40B4-BE49-F238E27FC236}">
                  <a16:creationId xmlns="" xmlns:a16="http://schemas.microsoft.com/office/drawing/2014/main" id="{386C0B71-7B31-4A27-82BD-FD6AAFDC3217}"/>
                </a:ext>
              </a:extLst>
            </p:cNvPr>
            <p:cNvSpPr/>
            <p:nvPr/>
          </p:nvSpPr>
          <p:spPr>
            <a:xfrm>
              <a:off x="1179872" y="3980615"/>
              <a:ext cx="606770" cy="6067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BD00C6B0-DC3E-40DE-82A7-DDA4C5DAD771}"/>
                </a:ext>
              </a:extLst>
            </p:cNvPr>
            <p:cNvSpPr/>
            <p:nvPr/>
          </p:nvSpPr>
          <p:spPr>
            <a:xfrm>
              <a:off x="447064" y="2922393"/>
              <a:ext cx="207238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606219-93A0-449D-B648-957E7E6E2570}"/>
                </a:ext>
              </a:extLst>
            </p:cNvPr>
            <p:cNvSpPr/>
            <p:nvPr/>
          </p:nvSpPr>
          <p:spPr>
            <a:xfrm>
              <a:off x="550826" y="2773951"/>
              <a:ext cx="192946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«РАСТИТЕЛЬНЫЙ И ЖИВОТНЫЙ МИР ВОКРУГ НАС»</a:t>
              </a:r>
              <a:endParaRPr lang="ru-RU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651D108F-B70F-4FC9-A338-E3810E455AE4}"/>
                </a:ext>
              </a:extLst>
            </p:cNvPr>
            <p:cNvSpPr/>
            <p:nvPr/>
          </p:nvSpPr>
          <p:spPr>
            <a:xfrm>
              <a:off x="802495" y="2050433"/>
              <a:ext cx="13757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9-11 лет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F603F668-341D-4650-96E0-6FE2C9E7C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66809" y="4060484"/>
              <a:ext cx="432000" cy="432000"/>
            </a:xfrm>
            <a:prstGeom prst="rect">
              <a:avLst/>
            </a:prstGeom>
          </p:spPr>
        </p:pic>
      </p:grpSp>
      <p:grpSp>
        <p:nvGrpSpPr>
          <p:cNvPr id="58" name="Группа 57">
            <a:extLst>
              <a:ext uri="{FF2B5EF4-FFF2-40B4-BE49-F238E27FC236}">
                <a16:creationId xmlns="" xmlns:a16="http://schemas.microsoft.com/office/drawing/2014/main" id="{154508BE-F46C-4F2B-9BD9-31C8343BAEC2}"/>
              </a:ext>
            </a:extLst>
          </p:cNvPr>
          <p:cNvGrpSpPr/>
          <p:nvPr/>
        </p:nvGrpSpPr>
        <p:grpSpPr>
          <a:xfrm>
            <a:off x="6268003" y="2558790"/>
            <a:ext cx="2205000" cy="2835000"/>
            <a:chOff x="6268003" y="2558790"/>
            <a:chExt cx="2205000" cy="2835000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6ACBB46A-0072-418B-92D5-299278E1F6E9}"/>
                </a:ext>
              </a:extLst>
            </p:cNvPr>
            <p:cNvSpPr/>
            <p:nvPr/>
          </p:nvSpPr>
          <p:spPr>
            <a:xfrm>
              <a:off x="6268003" y="2558790"/>
              <a:ext cx="2205000" cy="2835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>
              <a:extLst>
                <a:ext uri="{FF2B5EF4-FFF2-40B4-BE49-F238E27FC236}">
                  <a16:creationId xmlns="" xmlns:a16="http://schemas.microsoft.com/office/drawing/2014/main" id="{51D5EFD9-8178-4E2F-8A81-2B554D858D84}"/>
                </a:ext>
              </a:extLst>
            </p:cNvPr>
            <p:cNvSpPr/>
            <p:nvPr/>
          </p:nvSpPr>
          <p:spPr>
            <a:xfrm>
              <a:off x="7010503" y="4448790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FA0D65CD-811E-4B19-8B7E-0A797CB460A8}"/>
                </a:ext>
              </a:extLst>
            </p:cNvPr>
            <p:cNvSpPr/>
            <p:nvPr/>
          </p:nvSpPr>
          <p:spPr>
            <a:xfrm>
              <a:off x="7258003" y="5102190"/>
              <a:ext cx="228994" cy="2908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="" xmlns:a16="http://schemas.microsoft.com/office/drawing/2014/main" id="{0C4E17E1-6E4C-4D21-91B3-2524E896A41E}"/>
                </a:ext>
              </a:extLst>
            </p:cNvPr>
            <p:cNvSpPr/>
            <p:nvPr/>
          </p:nvSpPr>
          <p:spPr>
            <a:xfrm>
              <a:off x="7444484" y="5142489"/>
              <a:ext cx="147601" cy="1476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="" xmlns:a16="http://schemas.microsoft.com/office/drawing/2014/main" id="{98CAD95D-DFA0-4F35-A503-4EFF30EB39AE}"/>
                </a:ext>
              </a:extLst>
            </p:cNvPr>
            <p:cNvSpPr/>
            <p:nvPr/>
          </p:nvSpPr>
          <p:spPr>
            <a:xfrm>
              <a:off x="7152915" y="5142489"/>
              <a:ext cx="147600" cy="147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="" xmlns:a16="http://schemas.microsoft.com/office/drawing/2014/main" id="{A77FB629-7974-4D6D-8834-35F4CADD3591}"/>
                </a:ext>
              </a:extLst>
            </p:cNvPr>
            <p:cNvSpPr/>
            <p:nvPr/>
          </p:nvSpPr>
          <p:spPr>
            <a:xfrm>
              <a:off x="7444574" y="5216289"/>
              <a:ext cx="228994" cy="1775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6A4C9475-8868-43AE-8D48-E5519DC9B0BF}"/>
                </a:ext>
              </a:extLst>
            </p:cNvPr>
            <p:cNvSpPr/>
            <p:nvPr/>
          </p:nvSpPr>
          <p:spPr>
            <a:xfrm>
              <a:off x="7071521" y="5225405"/>
              <a:ext cx="228994" cy="168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>
              <a:extLst>
                <a:ext uri="{FF2B5EF4-FFF2-40B4-BE49-F238E27FC236}">
                  <a16:creationId xmlns="" xmlns:a16="http://schemas.microsoft.com/office/drawing/2014/main" id="{1B9E4AB9-770F-490A-A5CF-18373FB43925}"/>
                </a:ext>
              </a:extLst>
            </p:cNvPr>
            <p:cNvSpPr/>
            <p:nvPr/>
          </p:nvSpPr>
          <p:spPr>
            <a:xfrm>
              <a:off x="7066875" y="4505405"/>
              <a:ext cx="606770" cy="6067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B5700DE7-5342-4864-AF73-8FB6B8D553C2}"/>
                </a:ext>
              </a:extLst>
            </p:cNvPr>
            <p:cNvSpPr/>
            <p:nvPr/>
          </p:nvSpPr>
          <p:spPr>
            <a:xfrm>
              <a:off x="6334067" y="3447183"/>
              <a:ext cx="207238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id="{670ECAD8-1C15-44F0-A1FA-C16C27B976FE}"/>
                </a:ext>
              </a:extLst>
            </p:cNvPr>
            <p:cNvSpPr/>
            <p:nvPr/>
          </p:nvSpPr>
          <p:spPr>
            <a:xfrm>
              <a:off x="6425967" y="3491688"/>
              <a:ext cx="19378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«ООПТ РОССИИ» </a:t>
              </a: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AE0135F0-EA9F-47DD-924D-EB74672C6D8B}"/>
                </a:ext>
              </a:extLst>
            </p:cNvPr>
            <p:cNvSpPr/>
            <p:nvPr/>
          </p:nvSpPr>
          <p:spPr>
            <a:xfrm>
              <a:off x="6786694" y="2575223"/>
              <a:ext cx="117445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12-13 лет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="" xmlns:a16="http://schemas.microsoft.com/office/drawing/2014/main" id="{51BE22E0-E817-4984-8FFC-6DCA71BD2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151206" y="4575354"/>
              <a:ext cx="432000" cy="432000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6DD0040E-01E9-43C3-8C6D-F61ED2B3D856}"/>
              </a:ext>
            </a:extLst>
          </p:cNvPr>
          <p:cNvGrpSpPr/>
          <p:nvPr/>
        </p:nvGrpSpPr>
        <p:grpSpPr>
          <a:xfrm>
            <a:off x="8628782" y="2583611"/>
            <a:ext cx="2205000" cy="2835000"/>
            <a:chOff x="6970833" y="2035421"/>
            <a:chExt cx="2205000" cy="2835000"/>
          </a:xfrm>
        </p:grpSpPr>
        <p:grpSp>
          <p:nvGrpSpPr>
            <p:cNvPr id="31" name="Группа 30">
              <a:extLst>
                <a:ext uri="{FF2B5EF4-FFF2-40B4-BE49-F238E27FC236}">
                  <a16:creationId xmlns="" xmlns:a16="http://schemas.microsoft.com/office/drawing/2014/main" id="{9FDFD5CE-DFFF-445E-A0BB-95E4AF59A3AE}"/>
                </a:ext>
              </a:extLst>
            </p:cNvPr>
            <p:cNvGrpSpPr/>
            <p:nvPr/>
          </p:nvGrpSpPr>
          <p:grpSpPr>
            <a:xfrm>
              <a:off x="6970833" y="2035421"/>
              <a:ext cx="2205000" cy="2835000"/>
              <a:chOff x="3462700" y="2058821"/>
              <a:chExt cx="2205000" cy="2835000"/>
            </a:xfrm>
          </p:grpSpPr>
          <p:sp>
            <p:nvSpPr>
              <p:cNvPr id="33" name="Прямоугольник: скругленные углы 32">
                <a:extLst>
                  <a:ext uri="{FF2B5EF4-FFF2-40B4-BE49-F238E27FC236}">
                    <a16:creationId xmlns="" xmlns:a16="http://schemas.microsoft.com/office/drawing/2014/main" id="{456A4EE1-E752-47F0-B921-8F07615146E8}"/>
                  </a:ext>
                </a:extLst>
              </p:cNvPr>
              <p:cNvSpPr/>
              <p:nvPr/>
            </p:nvSpPr>
            <p:spPr>
              <a:xfrm>
                <a:off x="3462700" y="2058821"/>
                <a:ext cx="2205000" cy="2835000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4" name="Овал 33">
                <a:extLst>
                  <a:ext uri="{FF2B5EF4-FFF2-40B4-BE49-F238E27FC236}">
                    <a16:creationId xmlns="" xmlns:a16="http://schemas.microsoft.com/office/drawing/2014/main" id="{79FA2FB6-3CFA-4CE5-B3A9-40AC0424FFE5}"/>
                  </a:ext>
                </a:extLst>
              </p:cNvPr>
              <p:cNvSpPr/>
              <p:nvPr/>
            </p:nvSpPr>
            <p:spPr>
              <a:xfrm>
                <a:off x="4230367" y="3940433"/>
                <a:ext cx="720000" cy="7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="" xmlns:a16="http://schemas.microsoft.com/office/drawing/2014/main" id="{40D5C53B-1BAE-49E3-A7DB-B144E21AFDE9}"/>
                  </a:ext>
                </a:extLst>
              </p:cNvPr>
              <p:cNvSpPr/>
              <p:nvPr/>
            </p:nvSpPr>
            <p:spPr>
              <a:xfrm>
                <a:off x="4477867" y="4593833"/>
                <a:ext cx="228994" cy="2909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>
                <a:extLst>
                  <a:ext uri="{FF2B5EF4-FFF2-40B4-BE49-F238E27FC236}">
                    <a16:creationId xmlns="" xmlns:a16="http://schemas.microsoft.com/office/drawing/2014/main" id="{71917451-A749-46C0-99DC-2A785903540D}"/>
                  </a:ext>
                </a:extLst>
              </p:cNvPr>
              <p:cNvSpPr/>
              <p:nvPr/>
            </p:nvSpPr>
            <p:spPr>
              <a:xfrm>
                <a:off x="4664348" y="4634132"/>
                <a:ext cx="147601" cy="14760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>
                <a:extLst>
                  <a:ext uri="{FF2B5EF4-FFF2-40B4-BE49-F238E27FC236}">
                    <a16:creationId xmlns="" xmlns:a16="http://schemas.microsoft.com/office/drawing/2014/main" id="{E90B94EA-22A7-45C1-B386-F01A24B03F24}"/>
                  </a:ext>
                </a:extLst>
              </p:cNvPr>
              <p:cNvSpPr/>
              <p:nvPr/>
            </p:nvSpPr>
            <p:spPr>
              <a:xfrm>
                <a:off x="4372779" y="4634132"/>
                <a:ext cx="147600" cy="1476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="" xmlns:a16="http://schemas.microsoft.com/office/drawing/2014/main" id="{0D13DD72-D267-4855-9DD6-C2976CFE1EB0}"/>
                  </a:ext>
                </a:extLst>
              </p:cNvPr>
              <p:cNvSpPr/>
              <p:nvPr/>
            </p:nvSpPr>
            <p:spPr>
              <a:xfrm>
                <a:off x="4664438" y="4707932"/>
                <a:ext cx="228994" cy="1775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Прямоугольник 38">
                <a:extLst>
                  <a:ext uri="{FF2B5EF4-FFF2-40B4-BE49-F238E27FC236}">
                    <a16:creationId xmlns="" xmlns:a16="http://schemas.microsoft.com/office/drawing/2014/main" id="{ACA43D5A-9572-4ABB-90E9-303CF4D866CC}"/>
                  </a:ext>
                </a:extLst>
              </p:cNvPr>
              <p:cNvSpPr/>
              <p:nvPr/>
            </p:nvSpPr>
            <p:spPr>
              <a:xfrm>
                <a:off x="4291385" y="4717048"/>
                <a:ext cx="228994" cy="16838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="" xmlns:a16="http://schemas.microsoft.com/office/drawing/2014/main" id="{7B20615D-ED03-423A-9671-A94408D8CBF0}"/>
                  </a:ext>
                </a:extLst>
              </p:cNvPr>
              <p:cNvSpPr/>
              <p:nvPr/>
            </p:nvSpPr>
            <p:spPr>
              <a:xfrm>
                <a:off x="4286739" y="3997048"/>
                <a:ext cx="606770" cy="6067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рямоугольник 40">
                <a:extLst>
                  <a:ext uri="{FF2B5EF4-FFF2-40B4-BE49-F238E27FC236}">
                    <a16:creationId xmlns="" xmlns:a16="http://schemas.microsoft.com/office/drawing/2014/main" id="{2FEC0EB4-E7CD-4846-905D-32A5C60F5BB9}"/>
                  </a:ext>
                </a:extLst>
              </p:cNvPr>
              <p:cNvSpPr/>
              <p:nvPr/>
            </p:nvSpPr>
            <p:spPr>
              <a:xfrm>
                <a:off x="3553931" y="2854936"/>
                <a:ext cx="207238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ru-RU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Прямоугольник 41">
                <a:extLst>
                  <a:ext uri="{FF2B5EF4-FFF2-40B4-BE49-F238E27FC236}">
                    <a16:creationId xmlns="" xmlns:a16="http://schemas.microsoft.com/office/drawing/2014/main" id="{9C0B4176-F367-41CF-82F4-F5951A349E38}"/>
                  </a:ext>
                </a:extLst>
              </p:cNvPr>
              <p:cNvSpPr/>
              <p:nvPr/>
            </p:nvSpPr>
            <p:spPr>
              <a:xfrm>
                <a:off x="3566857" y="2924608"/>
                <a:ext cx="207208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b="1" dirty="0" smtClean="0">
                    <a:solidFill>
                      <a:schemeClr val="bg1"/>
                    </a:solidFill>
                  </a:rPr>
                  <a:t>«ЛЕС И ЧЕЛОВЕК»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="" xmlns:a16="http://schemas.microsoft.com/office/drawing/2014/main" id="{C8D9602F-8FE9-4FB0-8E67-6FDE1FBAA83D}"/>
                  </a:ext>
                </a:extLst>
              </p:cNvPr>
              <p:cNvSpPr/>
              <p:nvPr/>
            </p:nvSpPr>
            <p:spPr>
              <a:xfrm>
                <a:off x="4070197" y="2066866"/>
                <a:ext cx="109895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dirty="0" smtClean="0">
                    <a:solidFill>
                      <a:schemeClr val="bg1"/>
                    </a:solidFill>
                  </a:rPr>
                  <a:t>14-15 лет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2" name="Рисунок 31">
              <a:extLst>
                <a:ext uri="{FF2B5EF4-FFF2-40B4-BE49-F238E27FC236}">
                  <a16:creationId xmlns="" xmlns:a16="http://schemas.microsoft.com/office/drawing/2014/main" id="{D907FB92-0262-4491-BC08-3D419392C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889523" y="4068000"/>
              <a:ext cx="432000" cy="432000"/>
            </a:xfrm>
            <a:prstGeom prst="rect">
              <a:avLst/>
            </a:prstGeom>
          </p:spPr>
        </p:pic>
      </p:grp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142290" y="134224"/>
            <a:ext cx="1921080" cy="183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800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Члены школьного лесничества «Лесоводы» приняли участие в муниципальной экологической акции «Поможем лесу!»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i="1" dirty="0" smtClean="0"/>
              <a:t>Вместе с сотрудниками управления </a:t>
            </a:r>
            <a:r>
              <a:rPr lang="ru-RU" sz="1800" i="1" dirty="0" err="1" smtClean="0"/>
              <a:t>Городищенской</a:t>
            </a:r>
            <a:r>
              <a:rPr lang="ru-RU" sz="1800" i="1" dirty="0" smtClean="0"/>
              <a:t> сельской территории учащиеся высадили 400 саженцев дуба.</a:t>
            </a:r>
          </a:p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8841" y="2655902"/>
            <a:ext cx="3743325" cy="2809875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3462" y="2640584"/>
            <a:ext cx="3757037" cy="2821915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93080" y="5830349"/>
            <a:ext cx="212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Сентябрь 2021год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Покормите птиц зимой!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https://gorod.oskoluno.ru/f21_146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189165" y="2385281"/>
            <a:ext cx="4305300" cy="3228975"/>
          </a:xfrm>
          <a:prstGeom prst="rect">
            <a:avLst/>
          </a:prstGeom>
          <a:noFill/>
          <a:ln w="19050">
            <a:solidFill>
              <a:srgbClr val="4E6128"/>
            </a:solidFill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1804" y="1823917"/>
            <a:ext cx="3344007" cy="2229338"/>
          </a:xfrm>
          <a:prstGeom prst="rect">
            <a:avLst/>
          </a:prstGeom>
          <a:noFill/>
          <a:ln w="19050">
            <a:solidFill>
              <a:srgbClr val="375623"/>
            </a:solidFill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1128" y="4229100"/>
            <a:ext cx="3358874" cy="2242038"/>
          </a:xfrm>
          <a:prstGeom prst="rect">
            <a:avLst/>
          </a:prstGeom>
          <a:noFill/>
          <a:ln w="19050">
            <a:solidFill>
              <a:srgbClr val="375623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Члены школьного лесничества «Лесоводы» приняли участие во Всероссийской акции «Серая шейка-2021»!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DSCN4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1731" y="1844966"/>
            <a:ext cx="3905250" cy="2928938"/>
          </a:xfrm>
          <a:prstGeom prst="rect">
            <a:avLst/>
          </a:prstGeom>
          <a:noFill/>
          <a:ln w="19050">
            <a:solidFill>
              <a:srgbClr val="4E6128"/>
            </a:solidFill>
            <a:miter lim="800000"/>
            <a:headEnd/>
            <a:tailEnd/>
          </a:ln>
        </p:spPr>
      </p:pic>
      <p:pic>
        <p:nvPicPr>
          <p:cNvPr id="28675" name="Picture 3" descr="ssh2022_svid-vo_Трофимо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6197" y="3233548"/>
            <a:ext cx="2446338" cy="3460750"/>
          </a:xfrm>
          <a:prstGeom prst="rect">
            <a:avLst/>
          </a:prstGeom>
          <a:noFill/>
          <a:ln w="9525">
            <a:solidFill>
              <a:srgbClr val="4E6128"/>
            </a:solidFill>
            <a:miter lim="800000"/>
            <a:headEnd/>
            <a:tailEnd/>
          </a:ln>
        </p:spPr>
      </p:pic>
      <p:pic>
        <p:nvPicPr>
          <p:cNvPr id="28676" name="Picture 4" descr="DSCN4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7120" y="3929223"/>
            <a:ext cx="3524250" cy="2632075"/>
          </a:xfrm>
          <a:prstGeom prst="rect">
            <a:avLst/>
          </a:prstGeom>
          <a:noFill/>
          <a:ln w="19050">
            <a:solidFill>
              <a:srgbClr val="4E6128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7724405" y="1382732"/>
            <a:ext cx="1921080" cy="183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706</Words>
  <Application>Microsoft Office PowerPoint</Application>
  <PresentationFormat>Произвольный</PresentationFormat>
  <Paragraphs>146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Acrobat Document</vt:lpstr>
      <vt:lpstr>Школьное лесничество  «ЛЕСОВОДЫ»</vt:lpstr>
      <vt:lpstr> История создания. В МБОУ  «Средняя общеобразовательная Городищенская школа с углубленным изучением отдельных предметов" школьное лесничество «Лесоводы» было создано в 1986 году. Была разработана нормативно-правовая база: Договор о сотрудничестве, Положение и Устав школьного лесничества, определены основные направления работы.  </vt:lpstr>
      <vt:lpstr>    СТРУКТУРА экологического объединения – школьного лесничества "Лесоводы"                     </vt:lpstr>
      <vt:lpstr>Ежегодно Советом лесничества разрабатывается план работы на текущий год, который принимается на общем собрании. </vt:lpstr>
      <vt:lpstr>МАТЕРИАЛЬНО-ТЕХНИЧЕСКАЯ БАЗА ШКОЛЬНОГО ЛЕСНИЧЕСТВА </vt:lpstr>
      <vt:lpstr>ОБРАЗОВАТЕЛЬНАЯ ДЕЯТЕЛЬНОСТЬ  ПРОВОДИТСЯ ПО  ПРОГРАММАМ:  </vt:lpstr>
      <vt:lpstr>Члены школьного лесничества «Лесоводы» приняли участие в муниципальной экологической акции «Поможем лесу!»</vt:lpstr>
      <vt:lpstr>Покормите птиц зимой!</vt:lpstr>
      <vt:lpstr>Члены школьного лесничества «Лесоводы» приняли участие во Всероссийской акции «Серая шейка-2021»!  </vt:lpstr>
      <vt:lpstr>СОЗДАНИЕ И РАСПРОСТРАНЕНИЕ ЛИСТОВОК</vt:lpstr>
      <vt:lpstr>Слайд 11</vt:lpstr>
      <vt:lpstr>Тематика учебно-исследовательских и учебно-опытных работ </vt:lpstr>
      <vt:lpstr>ВЫСТУПЛЕНИЕ ЧЛЕНОВ ШКОЛЬНОГО ЛЕСНИЧЕСТВА «ЛЕСОВОДЫ» В ГОРОДЕ БЕЛГОРОД (15.09.21Г.) НА МЕРОПРИЯТИИ ПОСВЯЩЕННОМ ДНЮ РАБОТНИКОВ ЛЕСА. </vt:lpstr>
      <vt:lpstr>Наши результаты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teacher</cp:lastModifiedBy>
  <cp:revision>18</cp:revision>
  <dcterms:created xsi:type="dcterms:W3CDTF">2021-05-05T06:13:49Z</dcterms:created>
  <dcterms:modified xsi:type="dcterms:W3CDTF">2022-02-26T06:16:08Z</dcterms:modified>
</cp:coreProperties>
</file>