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96" r:id="rId6"/>
    <p:sldId id="283" r:id="rId7"/>
    <p:sldId id="284" r:id="rId8"/>
    <p:sldId id="285" r:id="rId9"/>
    <p:sldId id="286" r:id="rId10"/>
    <p:sldId id="277" r:id="rId11"/>
    <p:sldId id="287" r:id="rId12"/>
    <p:sldId id="267" r:id="rId13"/>
    <p:sldId id="273" r:id="rId14"/>
    <p:sldId id="270" r:id="rId15"/>
    <p:sldId id="279" r:id="rId16"/>
    <p:sldId id="280" r:id="rId17"/>
    <p:sldId id="288" r:id="rId18"/>
    <p:sldId id="289" r:id="rId19"/>
    <p:sldId id="297" r:id="rId20"/>
    <p:sldId id="290" r:id="rId21"/>
    <p:sldId id="282" r:id="rId22"/>
    <p:sldId id="291" r:id="rId23"/>
    <p:sldId id="292" r:id="rId24"/>
    <p:sldId id="293" r:id="rId25"/>
    <p:sldId id="294" r:id="rId26"/>
    <p:sldId id="29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-86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888F79-BADA-46B4-A968-15D999737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9275" y="-20637"/>
            <a:ext cx="9144000" cy="2387600"/>
          </a:xfr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txBody>
          <a:bodyPr anchor="b">
            <a:normAutofit/>
          </a:bodyPr>
          <a:lstStyle>
            <a:lvl1pPr algn="ctr">
              <a:defRPr sz="88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8522813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48658B-B4E2-482B-8B8B-7324DE48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051CEB4-5605-4F92-9B39-CB24A4B77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1997CBB-1B91-4A15-AB3D-B99495A48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8A17F6-3A9C-46A3-ADD6-4D94F4D82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9345B5-5EAF-42DE-A2AE-77B2CF018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76F348E-F5AA-4869-9451-E32AB17E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4324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CFD875-0AEE-48C8-AF93-04F62420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A74A7F0-D2CF-4EE6-AA96-C9B2DCC9FC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8A0937D-0D34-4F54-A68B-86FF73BDD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7C7D14E-FFF7-4FDA-84CA-8AD99BEC2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5BA7F38-055A-479F-B363-322BC4274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F837BF-5B89-4A07-9051-AF79A009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4270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0E6E698-ED68-4291-9A9D-11C65CD9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D4B61F3-BBAE-4206-A2FB-5123BE173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688D3A-0F9F-4184-932E-C1E106BE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D58B42-401B-4A20-9BD7-963E19236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C650D4C-313F-4FF2-886F-C0CB92F6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36205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5DF0037-B7C1-49FC-BAD8-CD7CC17B29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D006A6EE-020A-4A09-9F78-75AE900B6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FB1830E-D7C5-415D-B455-CF136FC26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9747B37-677C-4490-B78D-BEFCA0E7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494392-AE2C-497A-A194-0877E5293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2749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3971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325563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8" name="Рисунок 7" descr="Изображение выглядит как дерево, трава, внешний, расте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4CA516A-9D99-4664-BAF0-E71369B51B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888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6132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дерево, внешний, приро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3D5038D-2D34-4FA1-BDC9-2DC604D7D8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950" y="0"/>
            <a:ext cx="59544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78911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84E534-41C5-4E76-BE4A-960384F7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82096-7AF9-4EEA-86A1-D9D7A442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4570D4-2AEB-45FC-9D6E-A27F5AE84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46ED3C1-437B-47DF-9BE0-5E373E4A4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642586B-D902-414F-A2D9-5B3C948A8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50874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146F65-E40D-4E2E-9840-32E8BDC5A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5F8BDC0-FBE5-4A6C-9D74-E2E4C89DE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CD603F2-89F9-45A8-A7E7-B8997081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3077CD5-7336-45F8-BBAB-82F76BC7A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CE30CB2-BF9F-41FB-B2C6-F3AA6A7DE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5443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FCDDD9-ABF0-4DC9-928F-61E7FAF8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446102F-922E-41F0-AE93-C5EF8D8ACD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8DEFA72-20A0-44BD-9EE0-F73A62031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C7C8A66-3016-4360-B5FF-A4844E537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638B945-4DC8-4634-8BF2-8E2EB6090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1271EF5-402F-433F-ACBF-CE2499EF1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2415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728B93-ED70-44A2-B329-F305CE37A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8EC2BC-AB31-4AA0-941B-F63D3203A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2557C03-6949-4B43-88E2-49B50F52DE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D5F4B15-8201-4F09-B138-99CB0A73B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EBDFA61-DF01-4A6B-A64D-6A6A06210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98316A7-11EE-4EB1-9267-121BBC2C3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7A6A1D8-00D7-4BD6-8B8A-20256B0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FA1ED72-814B-4160-9AB0-EF8BAA6BF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87129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5ED386-72FA-4E4D-A11F-39B6560CB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F544B33-E8C4-4807-917E-9231CD25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DF5DF59-9436-4A75-A495-3D18A632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C76BC6D7-0407-48A5-A406-C4D36802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3998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4552CB-2298-46D9-B8AB-F4B8A09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3F9A7F4-9853-47B5-9218-C21393530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27F95EA-B546-40E5-955E-973EA04C53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25256-EB4B-4638-A26A-2DFE18B0AEEE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FFF830-B83E-470D-9903-33FD1DB39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4C71D2B-DD87-4F95-AE17-6A2EC1C18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A817-2A67-4288-9E7B-92C4DDD59B1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="" xmlns:a16="http://schemas.microsoft.com/office/drawing/2014/main" id="{47B89673-269B-483F-B129-9D3CE40FFEE5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23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5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1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https://gorod.oskoluno.ru/f21_146.jpg" TargetMode="Externa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F1700D-8834-4889-9306-C3786535A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607" y="2533475"/>
            <a:ext cx="9144000" cy="539958"/>
          </a:xfrm>
        </p:spPr>
        <p:txBody>
          <a:bodyPr>
            <a:noAutofit/>
          </a:bodyPr>
          <a:lstStyle/>
          <a:p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Школьное лесничество </a:t>
            </a:r>
            <a:b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«ЛЕСОВОДЫ»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459" y="335560"/>
            <a:ext cx="10033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«Средняя общеобразовательная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Городищенская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школа  с углубленным изучением отдельных предметов»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59392" y="90311"/>
            <a:ext cx="1649832" cy="1577130"/>
          </a:xfrm>
          <a:prstGeom prst="ellipse">
            <a:avLst/>
          </a:prstGeom>
          <a:ln w="19050" cap="rnd">
            <a:solidFill>
              <a:schemeClr val="accent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348756" y="4429387"/>
            <a:ext cx="43371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Руководитель школьного лесничества: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Чуприкова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Наталья Николаевна,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 биологии МБОУ «СО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Городищенская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школа с УИОП»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78012" y="6342077"/>
            <a:ext cx="1107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</p:spTree>
    <p:extLst>
      <p:ext uri="{BB962C8B-B14F-4D97-AF65-F5344CB8AC3E}">
        <p14:creationId xmlns="" xmlns:p14="http://schemas.microsoft.com/office/powerpoint/2010/main" val="39082489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514" y="1371601"/>
            <a:ext cx="8291286" cy="615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Акция «Поможем лесу»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16 октября ребята  отправились в дубраву и собрали 35 кг килограммов семян, оказав неоценимую помощь работникам лесничества.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Администратор\Desktop\DSC0146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6054" y="2548590"/>
            <a:ext cx="2822331" cy="22959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дминистратор\Desktop\DSC014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4963" y="2669500"/>
            <a:ext cx="3437792" cy="22453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Администратор\Desktop\DSC014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3791" y="4155831"/>
            <a:ext cx="3332285" cy="21898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612314" y="202221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"Землянам - чистую планету"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735407" y="149468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4" descr="H:\для презент.о ШЛ\субботн\суббот,весна\n1136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7938" y="1688123"/>
            <a:ext cx="3980698" cy="28270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дминистратор\Desktop\фсто субботник\0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0586" y="4773221"/>
            <a:ext cx="3065719" cy="17252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Анна Алексеевна\Desktop\для презент.о ШЛ\субботн\суббот,весна\n113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2692" y="1600199"/>
            <a:ext cx="2806554" cy="2954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"Наше село"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62514" y="1116623"/>
            <a:ext cx="8291286" cy="5060340"/>
          </a:xfrm>
        </p:spPr>
        <p:txBody>
          <a:bodyPr/>
          <a:lstStyle/>
          <a:p>
            <a:pPr algn="ctr">
              <a:buNone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Вместе с сотрудниками управления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Городищенской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сельской территории учащиеся высадили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350 саженцев.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Рисунок 6" descr="C:\Users\Администратор\Desktop\P12902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5737" y="2466165"/>
            <a:ext cx="3297941" cy="18553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Администратор\Desktop\P12902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7877" y="3170596"/>
            <a:ext cx="3794338" cy="21345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735407" y="149468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D3F840A-E5A9-47AD-A1DE-916EC86B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507637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«Кормушка»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E141740-83B5-4B8B-B77D-D9AC2F3AFD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184" y="1081454"/>
            <a:ext cx="1852569" cy="26785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C:\Users\Администратор\Desktop\кормушки\кормушки 4б\P12309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369" y="1151792"/>
            <a:ext cx="2721001" cy="24366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Содержимое 13" descr="C:\Users\Администратор\Desktop\кормушки\ДИАНА\IMG_20161204_142550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3248" y="1060507"/>
            <a:ext cx="1891145" cy="25229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C:\Users\Администратор\Desktop\кормушки\IMG_22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2120" y="4149328"/>
            <a:ext cx="3256067" cy="2170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6812" y="4145085"/>
            <a:ext cx="3344007" cy="22293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805745" y="123091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308634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Покормите птиц зимой!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62514" y="1406769"/>
            <a:ext cx="8291286" cy="477019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Приучите птиц в мороз к своему окну, </a:t>
            </a:r>
          </a:p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чтоб без песен не пришлось нам встречать весну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https://gorod.oskoluno.ru/f21_146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070228" y="2338754"/>
            <a:ext cx="4543183" cy="34073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805745" y="298937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030" y="365125"/>
            <a:ext cx="750276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"Сдавай макулатуру-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спаси дерево!"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Администратор\AppData\Local\Microsoft\Windows\Temporary Internet Files\Content.Word\IMG_20250205_190847_87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5191" y="2283649"/>
            <a:ext cx="2356658" cy="177061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Администратор\Desktop\IMG_20250128_0823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0608" y="1537970"/>
            <a:ext cx="2159953" cy="2867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дминистратор\AppData\Local\Microsoft\Windows\Temporary Internet Files\Content.Word\IMG_20250205_190858_4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7008" y="1560361"/>
            <a:ext cx="2152383" cy="2869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915585" y="4818185"/>
            <a:ext cx="2869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Собрано 247 кг макулатуры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805745" y="298937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Акция  «Собери пластмассу-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 природу»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собрано 109,5 кг сырья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Администратор\AppData\Local\Microsoft\Windows\Temporary Internet Files\Content.Word\IMG_20250205_195619_6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9453" y="1481378"/>
            <a:ext cx="3497277" cy="26760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6585" y="2321169"/>
            <a:ext cx="4173415" cy="386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805745" y="298937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146" y="365125"/>
            <a:ext cx="7634654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Проведение экологических мероприятий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 l="10893" t="8498" r="5011" b="10867"/>
          <a:stretch>
            <a:fillRect/>
          </a:stretch>
        </p:blipFill>
        <p:spPr bwMode="auto">
          <a:xfrm>
            <a:off x="3361602" y="1569356"/>
            <a:ext cx="2646097" cy="19975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DSCN241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4084" y="1591408"/>
            <a:ext cx="2488589" cy="19438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2770" name="docshapegroup132"/>
          <p:cNvGrpSpPr>
            <a:grpSpLocks/>
          </p:cNvGrpSpPr>
          <p:nvPr/>
        </p:nvGrpSpPr>
        <p:grpSpPr bwMode="auto">
          <a:xfrm>
            <a:off x="3574318" y="3551604"/>
            <a:ext cx="3114675" cy="3130550"/>
            <a:chOff x="1655" y="-706"/>
            <a:chExt cx="4906" cy="4930"/>
          </a:xfrm>
        </p:grpSpPr>
        <p:pic>
          <p:nvPicPr>
            <p:cNvPr id="32771" name="docshape13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62" y="-706"/>
              <a:ext cx="4399" cy="281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2772" name="docshape13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78" y="1329"/>
              <a:ext cx="4193" cy="2876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2773" name="docshape135"/>
            <p:cNvSpPr>
              <a:spLocks noChangeArrowheads="1"/>
            </p:cNvSpPr>
            <p:nvPr/>
          </p:nvSpPr>
          <p:spPr bwMode="auto">
            <a:xfrm>
              <a:off x="1665" y="1318"/>
              <a:ext cx="4215" cy="289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0" name="Рисунок 9" descr="C:\Users\Администратор\Desktop\IMG_20250423_152731_3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40515" y="3508131"/>
            <a:ext cx="3903785" cy="28926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h:\живи земля\пожары\DSCF3500.JPG"/>
          <p:cNvPicPr/>
          <p:nvPr/>
        </p:nvPicPr>
        <p:blipFill>
          <a:blip r:embed="rId7" cstate="print"/>
          <a:srcRect l="18750" t="17436"/>
          <a:stretch>
            <a:fillRect/>
          </a:stretch>
        </p:blipFill>
        <p:spPr bwMode="auto">
          <a:xfrm>
            <a:off x="9148519" y="1521068"/>
            <a:ext cx="2814881" cy="2002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Изготовление и распространение листовок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EU0iOMkulQ8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5" y="1444331"/>
            <a:ext cx="1961804" cy="15794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_20190404_11123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2623" y="3666392"/>
            <a:ext cx="2405428" cy="27966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24827"/>
          <a:stretch>
            <a:fillRect/>
          </a:stretch>
        </p:blipFill>
        <p:spPr bwMode="auto">
          <a:xfrm>
            <a:off x="9591675" y="1335881"/>
            <a:ext cx="2152650" cy="16188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Администратор\Desktop\Алена\IMG_43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34146" y="3770433"/>
            <a:ext cx="2337375" cy="25878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DSC0004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2012" y="1591644"/>
            <a:ext cx="2505960" cy="17931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:\Downloads\175839777525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65153" y="4161050"/>
            <a:ext cx="2479675" cy="1859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Просветительская деятельность за учебный год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F497327E-6785-4897-B1CE-C5E74115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0274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i="1" dirty="0"/>
              <a:t/>
            </a:r>
            <a:br>
              <a:rPr lang="ru-RU" sz="2700" i="1" dirty="0"/>
            </a:br>
            <a:r>
              <a:rPr lang="ru-RU" sz="27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ru-RU" sz="2700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создания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МБОУ  «Средняя общеобразовательная </a:t>
            </a:r>
            <a:r>
              <a:rPr lang="ru-RU" sz="1800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Городищенская</a:t>
            </a:r>
            <a:r>
              <a:rPr lang="ru-RU" sz="1800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школа с углубленным изучением отдельных предметов" школьное лесничество «Лесоводы» было создано в 1986 году. Была разработана нормативно-правовая база: Договор о сотрудничестве, Положение и Устав школьного лесничества, определены основные направления работы.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9605394" y="1680411"/>
            <a:ext cx="1963024" cy="1876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5"/>
          <p:cNvSpPr>
            <a:spLocks noChangeArrowheads="1"/>
          </p:cNvSpPr>
          <p:nvPr/>
        </p:nvSpPr>
        <p:spPr bwMode="auto">
          <a:xfrm rot="726465">
            <a:off x="8448105" y="4248081"/>
            <a:ext cx="3588305" cy="1864136"/>
          </a:xfrm>
          <a:prstGeom prst="irregularSeal2">
            <a:avLst/>
          </a:prstGeom>
          <a:gradFill rotWithShape="1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381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8514826" y="4991996"/>
            <a:ext cx="31374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СООБЩА СОХРАНИМ ЛЕСА РОДНОГО КРАЯ!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9278224" y="3551186"/>
            <a:ext cx="27096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ЭМБЛЕМА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школьного лесничества «Лесоводы» 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33753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ДЕВИЗ: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075178" y="5981350"/>
            <a:ext cx="13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 Black" pitchFamily="34" charset="0"/>
              </a:rPr>
              <a:t>ДЕВИЗ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4141259" y="1964198"/>
            <a:ext cx="361565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ГИМН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должны беречь природу,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должны беречь леса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Потому, что нам природа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многое дала.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Садим мы деревья, чтобы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красиво было здесь,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Потому что у деревьев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Красоты так много есть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природа хороша-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Свежий воздух и трава!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 же можно так еще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отдыхать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Пикники устраивать,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Веселиться и гулять,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природе и в лесу отдыхать.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02047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2768" y="365125"/>
            <a:ext cx="7661031" cy="1325563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Участие членов ШЛ в конкурсах просветительской направленности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дминистратор\Desktop\Алена\IMG_20250213_1136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798" y="4063146"/>
            <a:ext cx="2325238" cy="256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ownloads\17551537555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25322" y="1308588"/>
            <a:ext cx="3403600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3" descr="D:\Downloads\2025-08-15_008.jp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7115" y="1227748"/>
            <a:ext cx="3062455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Всероссийская акция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«Серая шейка-2024»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250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02624" y="1433145"/>
            <a:ext cx="2470637" cy="2857501"/>
          </a:xfrm>
          <a:prstGeom prst="rect">
            <a:avLst/>
          </a:prstGeom>
        </p:spPr>
      </p:pic>
      <p:pic>
        <p:nvPicPr>
          <p:cNvPr id="5" name="Image 25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5886" y="1424352"/>
            <a:ext cx="2268416" cy="2690447"/>
          </a:xfrm>
          <a:prstGeom prst="rect">
            <a:avLst/>
          </a:prstGeom>
        </p:spPr>
      </p:pic>
      <p:pic>
        <p:nvPicPr>
          <p:cNvPr id="6" name="Image 25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3563" y="4044462"/>
            <a:ext cx="2056966" cy="2576146"/>
          </a:xfrm>
          <a:prstGeom prst="rect">
            <a:avLst/>
          </a:prstGeom>
        </p:spPr>
      </p:pic>
      <p:pic>
        <p:nvPicPr>
          <p:cNvPr id="7" name="Image 25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91807" y="4022978"/>
            <a:ext cx="2135256" cy="2509706"/>
          </a:xfrm>
          <a:prstGeom prst="rect">
            <a:avLst/>
          </a:prstGeom>
        </p:spPr>
      </p:pic>
      <p:sp>
        <p:nvSpPr>
          <p:cNvPr id="2051" name="docshape155"/>
          <p:cNvSpPr>
            <a:spLocks noChangeArrowheads="1"/>
          </p:cNvSpPr>
          <p:nvPr/>
        </p:nvSpPr>
        <p:spPr bwMode="auto">
          <a:xfrm>
            <a:off x="-931985" y="5739620"/>
            <a:ext cx="45719" cy="4571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52" name="docshapegroup165"/>
          <p:cNvGrpSpPr>
            <a:grpSpLocks/>
          </p:cNvGrpSpPr>
          <p:nvPr/>
        </p:nvGrpSpPr>
        <p:grpSpPr bwMode="auto">
          <a:xfrm>
            <a:off x="6690946" y="1661745"/>
            <a:ext cx="1478574" cy="2279650"/>
            <a:chOff x="1692" y="428"/>
            <a:chExt cx="3677" cy="4891"/>
          </a:xfrm>
        </p:grpSpPr>
        <p:pic>
          <p:nvPicPr>
            <p:cNvPr id="2053" name="docshape16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4" y="459"/>
              <a:ext cx="3615" cy="4830"/>
            </a:xfrm>
            <a:prstGeom prst="rect">
              <a:avLst/>
            </a:prstGeom>
            <a:noFill/>
          </p:spPr>
        </p:pic>
        <p:sp>
          <p:nvSpPr>
            <p:cNvPr id="2054" name="docshape167"/>
            <p:cNvSpPr>
              <a:spLocks noChangeArrowheads="1"/>
            </p:cNvSpPr>
            <p:nvPr/>
          </p:nvSpPr>
          <p:spPr bwMode="auto">
            <a:xfrm>
              <a:off x="1707" y="442"/>
              <a:ext cx="3647" cy="4861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514" y="365125"/>
            <a:ext cx="8291286" cy="19736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УЧЕБНАЯ ЭКОЛОГО-КРАЕВЕДЧЕСКАЯ ТРОПА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«ПРИРОДЫЧУДНЫЙУГОЛОК»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3794" name="Picture 2" descr="C:\Users\Администратор\Desktop\Алена\IMG_43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23008" y="1960684"/>
            <a:ext cx="3481249" cy="2610937"/>
          </a:xfrm>
          <a:prstGeom prst="rect">
            <a:avLst/>
          </a:prstGeom>
          <a:noFill/>
        </p:spPr>
      </p:pic>
      <p:pic>
        <p:nvPicPr>
          <p:cNvPr id="5" name="Рисунок 4" descr="IMG_018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7478" y="1960684"/>
            <a:ext cx="2250464" cy="26845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Рисунок 5" descr="Дуб картинки для детей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2731" y="3587262"/>
            <a:ext cx="33147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9714" y="373917"/>
            <a:ext cx="829128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Сайт школьного лесничества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"Лесоводы"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teacher\Downloads\2025-09-25_15-34-51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33953" y="1843210"/>
            <a:ext cx="7739489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2914" y="365125"/>
            <a:ext cx="7370885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Публикаций на сайте и в СМИ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teacher\Downloads\2025-09-25_15-32-50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6297" y="3819949"/>
            <a:ext cx="4684448" cy="263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teacher\Downloads\2025-09-26_14-26-5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0919" y="1318846"/>
            <a:ext cx="4478696" cy="262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Downloads\8ef1b78ef551488a260b0753c523292c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6245" y="1011114"/>
            <a:ext cx="3731489" cy="260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ownloads\8ef1b78ef551488a260b0753c523292c (1)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11915" y="3930162"/>
            <a:ext cx="4387361" cy="255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Downloads\17588196007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26115" y="1354015"/>
            <a:ext cx="1551925" cy="34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6200" y="365125"/>
            <a:ext cx="7467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Проведение практико-ориентированных  семинаров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(внедрение новых практик)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Downloads\photo_2024_06_20_16_52_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3329" y="1380228"/>
            <a:ext cx="3534526" cy="1881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Downloads\17551537554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91609" y="3798279"/>
            <a:ext cx="3478456" cy="2211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D:\Downloads\17551537555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4238" y="3789485"/>
            <a:ext cx="3582499" cy="2233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:\Downloads\17551537555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47185" y="1380391"/>
            <a:ext cx="3782522" cy="1911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:\Downloads\8ef1b78ef551488a260b0753c523292c (4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8019" y="4785920"/>
            <a:ext cx="2579164" cy="1717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:\Downloads\175515375554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67828" y="1890345"/>
            <a:ext cx="2192948" cy="18581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5184" y="365125"/>
            <a:ext cx="7678615" cy="17889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Дипломы и грамоты за просветительскую и агитационную деятельность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:\Downloads\2025-08-15_00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6776" y="1336430"/>
            <a:ext cx="2428033" cy="318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Downloads\грамоты\0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3469" y="1257301"/>
            <a:ext cx="2504342" cy="346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:\лес (2)_page-00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6716" y="2063992"/>
            <a:ext cx="2541343" cy="2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:\Downloads\-5384601019142502772_1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6638" y="4054353"/>
            <a:ext cx="2416786" cy="253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0C01EE-49A3-47E6-BE7D-3E310F0E3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Ежегодно Советом лесничества разрабатывается план работы на текущий год, который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принимается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 общем собрании</a:t>
            </a:r>
            <a:r>
              <a:rPr lang="ru-RU" sz="2800" b="0" i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62514" y="1825625"/>
            <a:ext cx="8291286" cy="2637318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Деятельность школьного лесничества выстраивалась по направлениям: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Лесохозяйственная и лесоводческая деятельность;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Лесозащитная и природоохранная деятельность;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Эколого-просветительская деятельность;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Научно-исследовательская деятельность.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9580228" y="4377916"/>
            <a:ext cx="2223081" cy="2125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6695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06F194-5996-4A6C-9476-5EE086282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345" y="272846"/>
            <a:ext cx="8291286" cy="10861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МАТЕРИАЛЬНО-ТЕХНИЧЕСКАЯ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БАЗА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ШКОЛЬНОГО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ЛЕСНИЧЕСТВА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0449FC1-EE1F-4BF0-9781-9F9E9B2B8189}"/>
              </a:ext>
            </a:extLst>
          </p:cNvPr>
          <p:cNvSpPr/>
          <p:nvPr/>
        </p:nvSpPr>
        <p:spPr>
          <a:xfrm>
            <a:off x="3054126" y="1568769"/>
            <a:ext cx="3011114" cy="354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42CE48F2-BCAB-40B9-84E2-0A91DA538CC8}"/>
              </a:ext>
            </a:extLst>
          </p:cNvPr>
          <p:cNvSpPr/>
          <p:nvPr/>
        </p:nvSpPr>
        <p:spPr>
          <a:xfrm>
            <a:off x="4070592" y="883520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9333942-EE66-44FB-B4A4-9657FB3A7F40}"/>
              </a:ext>
            </a:extLst>
          </p:cNvPr>
          <p:cNvSpPr txBox="1"/>
          <p:nvPr/>
        </p:nvSpPr>
        <p:spPr>
          <a:xfrm>
            <a:off x="4070593" y="858353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1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5803487C-720E-4076-87D1-936DF09CB4D0}"/>
              </a:ext>
            </a:extLst>
          </p:cNvPr>
          <p:cNvSpPr/>
          <p:nvPr/>
        </p:nvSpPr>
        <p:spPr>
          <a:xfrm>
            <a:off x="6112778" y="1564576"/>
            <a:ext cx="2886075" cy="354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4EF53177-4885-464C-B16B-E3371D097175}"/>
              </a:ext>
            </a:extLst>
          </p:cNvPr>
          <p:cNvSpPr txBox="1">
            <a:spLocks/>
          </p:cNvSpPr>
          <p:nvPr/>
        </p:nvSpPr>
        <p:spPr>
          <a:xfrm>
            <a:off x="6096000" y="2485092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4ED363B6-5B05-429F-B0DC-759B5F730A44}"/>
              </a:ext>
            </a:extLst>
          </p:cNvPr>
          <p:cNvSpPr/>
          <p:nvPr/>
        </p:nvSpPr>
        <p:spPr>
          <a:xfrm>
            <a:off x="9045598" y="1568417"/>
            <a:ext cx="2886075" cy="352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бъект 2">
            <a:extLst>
              <a:ext uri="{FF2B5EF4-FFF2-40B4-BE49-F238E27FC236}">
                <a16:creationId xmlns="" xmlns:a16="http://schemas.microsoft.com/office/drawing/2014/main" id="{978DDB2A-F31A-40C6-B54A-65162D4C9428}"/>
              </a:ext>
            </a:extLst>
          </p:cNvPr>
          <p:cNvSpPr txBox="1">
            <a:spLocks/>
          </p:cNvSpPr>
          <p:nvPr/>
        </p:nvSpPr>
        <p:spPr>
          <a:xfrm>
            <a:off x="9037208" y="2937745"/>
            <a:ext cx="2809876" cy="266700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645FDAAD-C2F4-45B4-82E9-6B2E0D1D7FAC}"/>
              </a:ext>
            </a:extLst>
          </p:cNvPr>
          <p:cNvSpPr/>
          <p:nvPr/>
        </p:nvSpPr>
        <p:spPr>
          <a:xfrm>
            <a:off x="10036897" y="858001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A8D12C-6A0B-45DC-A01B-A2B03C0D3EF6}"/>
              </a:ext>
            </a:extLst>
          </p:cNvPr>
          <p:cNvSpPr txBox="1"/>
          <p:nvPr/>
        </p:nvSpPr>
        <p:spPr>
          <a:xfrm>
            <a:off x="10029644" y="874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3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pic>
        <p:nvPicPr>
          <p:cNvPr id="10241" name="Picture 1" descr="IMG202202011219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6873" y="1757054"/>
            <a:ext cx="2424419" cy="3234901"/>
          </a:xfrm>
          <a:prstGeom prst="rect">
            <a:avLst/>
          </a:prstGeom>
          <a:noFill/>
          <a:ln w="19050">
            <a:solidFill>
              <a:srgbClr val="76923C"/>
            </a:solidFill>
            <a:miter lim="800000"/>
            <a:headEnd/>
            <a:tailEnd/>
          </a:ln>
        </p:spPr>
      </p:pic>
      <p:pic>
        <p:nvPicPr>
          <p:cNvPr id="10242" name="Picture 2" descr="IMG_3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7811" y="1765884"/>
            <a:ext cx="2489213" cy="3154261"/>
          </a:xfrm>
          <a:prstGeom prst="rect">
            <a:avLst/>
          </a:prstGeom>
          <a:noFill/>
          <a:ln w="19050">
            <a:solidFill>
              <a:srgbClr val="76923C"/>
            </a:solidFill>
            <a:miter lim="800000"/>
            <a:headEnd/>
            <a:tailEnd/>
          </a:ln>
        </p:spPr>
      </p:pic>
      <p:pic>
        <p:nvPicPr>
          <p:cNvPr id="10243" name="Рисунок 1" descr="C:\Documents and Settings\teacher\Рабочий стол\К конкурсу лесничеств\Схема УОУ.jpg"/>
          <p:cNvPicPr>
            <a:picLocks noChangeAspect="1" noChangeArrowheads="1"/>
          </p:cNvPicPr>
          <p:nvPr/>
        </p:nvPicPr>
        <p:blipFill>
          <a:blip r:embed="rId4" cstate="print"/>
          <a:srcRect l="25655" t="11464" r="27365" b="43927"/>
          <a:stretch>
            <a:fillRect/>
          </a:stretch>
        </p:blipFill>
        <p:spPr bwMode="auto">
          <a:xfrm>
            <a:off x="9253057" y="1744725"/>
            <a:ext cx="2388328" cy="321675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78638AD4-F5D2-4E80-B893-BEC51C7D56CF}"/>
              </a:ext>
            </a:extLst>
          </p:cNvPr>
          <p:cNvSpPr/>
          <p:nvPr/>
        </p:nvSpPr>
        <p:spPr>
          <a:xfrm>
            <a:off x="7162800" y="908687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3F993D5-4FF0-4549-BD49-4A9535DA182D}"/>
              </a:ext>
            </a:extLst>
          </p:cNvPr>
          <p:cNvSpPr txBox="1"/>
          <p:nvPr/>
        </p:nvSpPr>
        <p:spPr>
          <a:xfrm>
            <a:off x="7172325" y="95063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</a:rPr>
              <a:t>2</a:t>
            </a:r>
            <a:endParaRPr lang="ru-RU" sz="4000" b="1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89820" y="5217952"/>
            <a:ext cx="2105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Кабинет биологии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51509" y="5215747"/>
            <a:ext cx="33983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Лаборантская кабинет биологии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9231605" y="5148635"/>
            <a:ext cx="26953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Карта-схема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учебно-опытного участка</a:t>
            </a:r>
          </a:p>
        </p:txBody>
      </p:sp>
    </p:spTree>
    <p:extLst>
      <p:ext uri="{BB962C8B-B14F-4D97-AF65-F5344CB8AC3E}">
        <p14:creationId xmlns="" xmlns:p14="http://schemas.microsoft.com/office/powerpoint/2010/main" val="627919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Агитационная  деятельность за учебный год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2514" y="365126"/>
            <a:ext cx="9129486" cy="81304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Выступление агитбригады «Лесоводы»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teacher\Downloads\2025-09-25_09-09-57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3446" y="1169377"/>
            <a:ext cx="3182815" cy="19566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IMG-20191125-WA000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7862" y="1327638"/>
            <a:ext cx="3230900" cy="1892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DSC0003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5187" y="3891092"/>
            <a:ext cx="3731010" cy="2592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614776" y="5732585"/>
            <a:ext cx="20474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Выступление агитбригады  - 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Пернатые друзья</a:t>
            </a:r>
            <a:r>
              <a:rPr lang="ru-RU" sz="1400" dirty="0" smtClean="0">
                <a:ea typeface="Times New Roman" pitchFamily="18" charset="0"/>
                <a:cs typeface="Times New Roman" pitchFamily="18" charset="0"/>
              </a:rPr>
              <a:t>»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927838" y="3200400"/>
            <a:ext cx="926416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Выступление агитбригады -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Первоцветы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400" dirty="0" smtClean="0"/>
              <a:t>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Выступление агитбригады  - «Берегите лес!»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1262945" y="378068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7068" y="365125"/>
            <a:ext cx="7546731" cy="209672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Акции «Земля – наш дом»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рамках акции «Земля – наш дом»  учащимися школы, юными лесоводами, учителями совместно с работниками ОКУ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Старооскольское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лесничество», МБУ ДО «ЦЭБО» и администрацией с. Городище была заложена дубовая аллея "Маленькие герои большой войны».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:\для презент.о ШЛ\аллея памяти\n114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2191" y="2710422"/>
            <a:ext cx="2714105" cy="20366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H:\для презент.о ШЛ\аллея памяти\n11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56942" y="2665657"/>
            <a:ext cx="2738438" cy="2054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H:\для презент.о ШЛ\аллея памяти\n11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9225" y="4186665"/>
            <a:ext cx="2714625" cy="20367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709029" y="149468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3109" y="338748"/>
            <a:ext cx="7828084" cy="18857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«Сохраним лес»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/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2024-2025 учебном году  ребята высадили   3000 саженцев лиственных  и хвойных пород деревьев на площади  2 гектара.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Администратор\Desktop\Алена\P127052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3462" y="3751112"/>
            <a:ext cx="4767349" cy="2680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Администратор\Desktop\Алена\P12705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4440" y="1600543"/>
            <a:ext cx="4594225" cy="2584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1122268" y="149469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2238" y="536331"/>
            <a:ext cx="7511562" cy="19255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Акция  «И будет сад!»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Закладка вишневого сада в память о 80-й годовщине Победы в Великой Отечественной войне и о выпускниках 9-х и 11 классов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2024/2025 учебного года.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:\users\teacher\Desktop\photo_2024_04_17_23_06_0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6829" y="2505808"/>
            <a:ext cx="5820509" cy="36711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 l="4103" t="5550" r="5446" b="5595"/>
          <a:stretch>
            <a:fillRect/>
          </a:stretch>
        </p:blipFill>
        <p:spPr bwMode="auto">
          <a:xfrm>
            <a:off x="10946422" y="158260"/>
            <a:ext cx="929053" cy="88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319</Words>
  <Application>Microsoft Office PowerPoint</Application>
  <PresentationFormat>Произвольный</PresentationFormat>
  <Paragraphs>68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Школьное лесничество  «ЛЕСОВОДЫ»</vt:lpstr>
      <vt:lpstr> История создания В МБОУ  «Средняя общеобразовательная Городищенская школа с углубленным изучением отдельных предметов" школьное лесничество «Лесоводы» было создано в 1986 году. Была разработана нормативно-правовая база: Договор о сотрудничестве, Положение и Устав школьного лесничества, определены основные направления работы.  </vt:lpstr>
      <vt:lpstr>Ежегодно Советом лесничества разрабатывается план работы на текущий год, который принимается  на общем собрании. </vt:lpstr>
      <vt:lpstr>        МАТЕРИАЛЬНО-ТЕХНИЧЕСКАЯ БАЗА            ШКОЛЬНОГО ЛЕСНИЧЕСТВА  </vt:lpstr>
      <vt:lpstr>Слайд 5</vt:lpstr>
      <vt:lpstr>Выступление агитбригады «Лесоводы»</vt:lpstr>
      <vt:lpstr>Акции «Земля – наш дом»  В рамках акции «Земля – наш дом»  учащимися школы, юными лесоводами, учителями совместно с работниками ОКУ «Старооскольское лесничество», МБУ ДО «ЦЭБО» и администрацией с. Городище была заложена дубовая аллея "Маленькие герои большой войны». </vt:lpstr>
      <vt:lpstr>Акция «Сохраним лес»  В 2024-2025 учебном году  ребята высадили   3000 саженцев лиственных  и хвойных пород деревьев на площади  2 гектара.  </vt:lpstr>
      <vt:lpstr>Акция  «И будет сад!»   Закладка вишневого сада в память о 80-й годовщине Победы в Великой Отечественной войне и о выпускниках 9-х и 11 классов  2024/2025 учебного года.    </vt:lpstr>
      <vt:lpstr> Акция «Поможем лесу»  16 октября ребята  отправились в дубраву и собрали 35 кг килограммов семян, оказав неоценимую помощь работникам лесничества.  </vt:lpstr>
      <vt:lpstr>Акция  "Землянам - чистую планету" </vt:lpstr>
      <vt:lpstr>Акция "Наше село" </vt:lpstr>
      <vt:lpstr>Акция «Кормушка»  </vt:lpstr>
      <vt:lpstr>Покормите птиц зимой!</vt:lpstr>
      <vt:lpstr>Акция "Сдавай макулатуру-  спаси дерево!" </vt:lpstr>
      <vt:lpstr>Акция  «Собери пластмассу- спаси природу» </vt:lpstr>
      <vt:lpstr>Проведение экологических мероприятий</vt:lpstr>
      <vt:lpstr>Изготовление и распространение листовок </vt:lpstr>
      <vt:lpstr>Слайд 19</vt:lpstr>
      <vt:lpstr>Участие членов ШЛ в конкурсах просветительской направленности </vt:lpstr>
      <vt:lpstr>Всероссийская акция  «Серая шейка-2024»</vt:lpstr>
      <vt:lpstr>УЧЕБНАЯ ЭКОЛОГО-КРАЕВЕДЧЕСКАЯ ТРОПА «ПРИРОДЫЧУДНЫЙУГОЛОК» </vt:lpstr>
      <vt:lpstr>Сайт школьного лесничества  "Лесоводы" </vt:lpstr>
      <vt:lpstr>Публикаций на сайте и в СМИ </vt:lpstr>
      <vt:lpstr> Проведение практико-ориентированных  семинаров  (внедрение новых практик)  </vt:lpstr>
      <vt:lpstr>Дипломы и грамоты за просветительскую и агитационную деятельность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teacher</cp:lastModifiedBy>
  <cp:revision>153</cp:revision>
  <dcterms:created xsi:type="dcterms:W3CDTF">2021-05-05T06:13:49Z</dcterms:created>
  <dcterms:modified xsi:type="dcterms:W3CDTF">2025-10-06T05:39:23Z</dcterms:modified>
</cp:coreProperties>
</file>